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78" r:id="rId10"/>
    <p:sldId id="264" r:id="rId11"/>
    <p:sldId id="274" r:id="rId12"/>
    <p:sldId id="279" r:id="rId13"/>
    <p:sldId id="265" r:id="rId14"/>
    <p:sldId id="266" r:id="rId15"/>
    <p:sldId id="267" r:id="rId16"/>
    <p:sldId id="268" r:id="rId17"/>
    <p:sldId id="269" r:id="rId18"/>
    <p:sldId id="270" r:id="rId19"/>
    <p:sldId id="271" r:id="rId20"/>
    <p:sldId id="272" r:id="rId21"/>
    <p:sldId id="273" r:id="rId22"/>
    <p:sldId id="275" r:id="rId23"/>
    <p:sldId id="280" r:id="rId24"/>
    <p:sldId id="276" r:id="rId25"/>
    <p:sldId id="277"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hVJ/kkTetbexLy/P7ky/40OfxqB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74487B-AD98-4BC2-811D-9386D7D39A8C}">
  <a:tblStyle styleId="{4374487B-AD98-4BC2-811D-9386D7D39A8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18"/>
    <p:restoredTop sz="94718"/>
  </p:normalViewPr>
  <p:slideViewPr>
    <p:cSldViewPr snapToGrid="0">
      <p:cViewPr varScale="1">
        <p:scale>
          <a:sx n="100" d="100"/>
          <a:sy n="100" d="100"/>
        </p:scale>
        <p:origin x="17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63"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6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12</a:t>
            </a:fld>
            <a:endParaRPr/>
          </a:p>
        </p:txBody>
      </p:sp>
    </p:spTree>
    <p:extLst>
      <p:ext uri="{BB962C8B-B14F-4D97-AF65-F5344CB8AC3E}">
        <p14:creationId xmlns:p14="http://schemas.microsoft.com/office/powerpoint/2010/main" val="1612993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283618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38" name="Google Shape;43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334728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hyperlink" Target="https://wildposting.jp/" TargetMode="External"/><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12" Type="http://schemas.openxmlformats.org/officeDocument/2006/relationships/image" Target="../media/image7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s://wildposting.jp/case-study" TargetMode="External"/><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wildposting.jp/case-study" TargetMode="External"/><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g"/><Relationship Id="rId1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24.jpeg"/><Relationship Id="rId12" Type="http://schemas.openxmlformats.org/officeDocument/2006/relationships/image" Target="../media/image29.jpg"/><Relationship Id="rId17" Type="http://schemas.openxmlformats.org/officeDocument/2006/relationships/image" Target="../media/image34.jpg"/><Relationship Id="rId2" Type="http://schemas.openxmlformats.org/officeDocument/2006/relationships/notesSlide" Target="../notesSlides/notesSlide6.xml"/><Relationship Id="rId16" Type="http://schemas.openxmlformats.org/officeDocument/2006/relationships/image" Target="../media/image33.jpg"/><Relationship Id="rId20" Type="http://schemas.openxmlformats.org/officeDocument/2006/relationships/image" Target="../media/image37.emf"/><Relationship Id="rId1" Type="http://schemas.openxmlformats.org/officeDocument/2006/relationships/slideLayout" Target="../slideLayouts/slideLayout1.xml"/><Relationship Id="rId6" Type="http://schemas.openxmlformats.org/officeDocument/2006/relationships/image" Target="../media/image23.jpeg"/><Relationship Id="rId11" Type="http://schemas.openxmlformats.org/officeDocument/2006/relationships/image" Target="../media/image28.jp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jpg"/><Relationship Id="rId19" Type="http://schemas.openxmlformats.org/officeDocument/2006/relationships/image" Target="../media/image36.emf"/><Relationship Id="rId4" Type="http://schemas.openxmlformats.org/officeDocument/2006/relationships/hyperlink" Target="https://wildposting.jp/posting-place" TargetMode="External"/><Relationship Id="rId9" Type="http://schemas.openxmlformats.org/officeDocument/2006/relationships/image" Target="../media/image26.jp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表参道オフィス｜表参道交差点に立つ天高3.4m空間 - PRADAを掲げて - tokyo workspac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
          <p:cNvSpPr/>
          <p:nvPr/>
        </p:nvSpPr>
        <p:spPr>
          <a:xfrm>
            <a:off x="0" y="0"/>
            <a:ext cx="12192000" cy="6858000"/>
          </a:xfrm>
          <a:prstGeom prst="rect">
            <a:avLst/>
          </a:prstGeom>
          <a:solidFill>
            <a:srgbClr val="FFFFFF">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 name="Google Shape;91;p1"/>
          <p:cNvSpPr txBox="1"/>
          <p:nvPr/>
        </p:nvSpPr>
        <p:spPr>
          <a:xfrm>
            <a:off x="952500" y="2459504"/>
            <a:ext cx="102870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6000" b="1" i="0" u="none" strike="noStrike" cap="none">
                <a:solidFill>
                  <a:srgbClr val="F4D313"/>
                </a:solidFill>
                <a:latin typeface="Arial"/>
                <a:ea typeface="Arial"/>
                <a:cs typeface="Arial"/>
                <a:sym typeface="Arial"/>
              </a:rPr>
              <a:t>OMOTESANDO</a:t>
            </a:r>
            <a:endParaRPr/>
          </a:p>
          <a:p>
            <a:pPr marL="0" marR="0" lvl="0" indent="0" algn="ctr" rtl="0">
              <a:spcBef>
                <a:spcPts val="0"/>
              </a:spcBef>
              <a:spcAft>
                <a:spcPts val="0"/>
              </a:spcAft>
              <a:buNone/>
            </a:pPr>
            <a:r>
              <a:rPr lang="ja-JP" sz="6000" b="1" i="0" u="none" strike="noStrike" cap="none">
                <a:solidFill>
                  <a:srgbClr val="F4D313"/>
                </a:solidFill>
                <a:latin typeface="Arial"/>
                <a:ea typeface="Arial"/>
                <a:cs typeface="Arial"/>
                <a:sym typeface="Arial"/>
              </a:rPr>
              <a:t>WILD POSTING</a:t>
            </a:r>
            <a:endParaRPr sz="6000" b="1" i="0" u="none" strike="noStrike" cap="none">
              <a:solidFill>
                <a:srgbClr val="F4D313"/>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9"/>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234" name="Google Shape;234;p9" descr="建物, 道路, ストリート, 荷物 が含まれている画像&#10;&#10;自動的に生成された説明"/>
          <p:cNvPicPr preferRelativeResize="0"/>
          <p:nvPr/>
        </p:nvPicPr>
        <p:blipFill rotWithShape="1">
          <a:blip r:embed="rId3">
            <a:alphaModFix/>
          </a:blip>
          <a:srcRect/>
          <a:stretch/>
        </p:blipFill>
        <p:spPr>
          <a:xfrm>
            <a:off x="3094951" y="1796288"/>
            <a:ext cx="5208781" cy="3906586"/>
          </a:xfrm>
          <a:prstGeom prst="rect">
            <a:avLst/>
          </a:prstGeom>
          <a:noFill/>
          <a:ln>
            <a:noFill/>
          </a:ln>
        </p:spPr>
      </p:pic>
      <p:pic>
        <p:nvPicPr>
          <p:cNvPr id="235" name="Google Shape;235;p9" descr="マップ&#10;&#10;自動的に生成された説明"/>
          <p:cNvPicPr preferRelativeResize="0"/>
          <p:nvPr/>
        </p:nvPicPr>
        <p:blipFill rotWithShape="1">
          <a:blip r:embed="rId4">
            <a:alphaModFix/>
          </a:blip>
          <a:srcRect/>
          <a:stretch/>
        </p:blipFill>
        <p:spPr>
          <a:xfrm>
            <a:off x="8493503" y="1796288"/>
            <a:ext cx="3375421" cy="3916349"/>
          </a:xfrm>
          <a:prstGeom prst="rect">
            <a:avLst/>
          </a:prstGeom>
          <a:noFill/>
          <a:ln>
            <a:noFill/>
          </a:ln>
        </p:spPr>
      </p:pic>
      <p:sp>
        <p:nvSpPr>
          <p:cNvPr id="236" name="Google Shape;236;p9"/>
          <p:cNvSpPr txBox="1"/>
          <p:nvPr/>
        </p:nvSpPr>
        <p:spPr>
          <a:xfrm>
            <a:off x="8303732" y="5805656"/>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東京都港区北青山３丁目１２</a:t>
            </a:r>
            <a:endParaRPr sz="1200" b="0" i="0" u="none" strike="noStrike" cap="none">
              <a:solidFill>
                <a:srgbClr val="000000"/>
              </a:solidFill>
              <a:latin typeface="Arial"/>
              <a:ea typeface="Arial"/>
              <a:cs typeface="Arial"/>
              <a:sym typeface="Arial"/>
            </a:endParaRPr>
          </a:p>
        </p:txBody>
      </p:sp>
      <p:sp>
        <p:nvSpPr>
          <p:cNvPr id="237" name="Google Shape;237;p9"/>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8" name="Google Shape;238;p9"/>
          <p:cNvSpPr txBox="1"/>
          <p:nvPr/>
        </p:nvSpPr>
        <p:spPr>
          <a:xfrm>
            <a:off x="3098312" y="1195164"/>
            <a:ext cx="6307691" cy="51032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en-US" altLang="ja-JP" sz="1200" b="1" dirty="0">
                <a:solidFill>
                  <a:srgbClr val="C00000"/>
                </a:solidFill>
                <a:latin typeface="Arial"/>
                <a:ea typeface="Arial"/>
                <a:cs typeface="Arial"/>
                <a:sym typeface="Arial"/>
              </a:rPr>
              <a:t>【</a:t>
            </a:r>
            <a:r>
              <a:rPr lang="ja-JP" altLang="en-US" sz="1200" b="1">
                <a:solidFill>
                  <a:srgbClr val="C00000"/>
                </a:solidFill>
                <a:latin typeface="Arial"/>
                <a:ea typeface="Arial"/>
                <a:cs typeface="Arial"/>
                <a:sym typeface="Arial"/>
              </a:rPr>
              <a:t>表参道駅周辺</a:t>
            </a:r>
            <a:r>
              <a:rPr lang="en-US" altLang="ja-JP" sz="1200" b="1" dirty="0">
                <a:solidFill>
                  <a:srgbClr val="C00000"/>
                </a:solidFill>
                <a:latin typeface="Arial"/>
                <a:ea typeface="Arial"/>
                <a:cs typeface="Arial"/>
                <a:sym typeface="Arial"/>
              </a:rPr>
              <a:t>】 </a:t>
            </a:r>
            <a:endParaRPr lang="ja-JP" altLang="en-US" sz="1200"/>
          </a:p>
          <a:p>
            <a:pPr marL="0" marR="0" lvl="0" indent="0" algn="l" rtl="0">
              <a:lnSpc>
                <a:spcPct val="9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秋月ビル H1,030mm✕W10,920mm</a:t>
            </a:r>
            <a:endParaRPr dirty="0"/>
          </a:p>
          <a:p>
            <a:pPr marL="0" marR="0" lvl="0" indent="0" algn="l" rtl="0">
              <a:lnSpc>
                <a:spcPct val="9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p:txBody>
      </p:sp>
      <p:sp>
        <p:nvSpPr>
          <p:cNvPr id="239" name="Google Shape;239;p9"/>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40" name="Google Shape;240;p9"/>
          <p:cNvSpPr/>
          <p:nvPr/>
        </p:nvSpPr>
        <p:spPr>
          <a:xfrm rot="-8504689">
            <a:off x="9189562" y="4937851"/>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41" name="Google Shape;241;p9"/>
          <p:cNvCxnSpPr/>
          <p:nvPr/>
        </p:nvCxnSpPr>
        <p:spPr>
          <a:xfrm flipH="1">
            <a:off x="9346978" y="4869125"/>
            <a:ext cx="330809" cy="74457"/>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9"/>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82" name="Google Shape;382;p19" descr="歩道でスケートボードをしている人&#10;&#10;低い精度で自動的に生成された説明"/>
          <p:cNvPicPr preferRelativeResize="0"/>
          <p:nvPr/>
        </p:nvPicPr>
        <p:blipFill rotWithShape="1">
          <a:blip r:embed="rId3">
            <a:alphaModFix/>
          </a:blip>
          <a:srcRect/>
          <a:stretch/>
        </p:blipFill>
        <p:spPr>
          <a:xfrm>
            <a:off x="3094950" y="1793189"/>
            <a:ext cx="5208041" cy="3903487"/>
          </a:xfrm>
          <a:prstGeom prst="rect">
            <a:avLst/>
          </a:prstGeom>
          <a:noFill/>
          <a:ln>
            <a:noFill/>
          </a:ln>
        </p:spPr>
      </p:pic>
      <p:pic>
        <p:nvPicPr>
          <p:cNvPr id="383" name="Google Shape;383;p19" descr="マップ&#10;&#10;自動的に生成された説明"/>
          <p:cNvPicPr preferRelativeResize="0"/>
          <p:nvPr/>
        </p:nvPicPr>
        <p:blipFill rotWithShape="1">
          <a:blip r:embed="rId4">
            <a:alphaModFix/>
          </a:blip>
          <a:srcRect/>
          <a:stretch/>
        </p:blipFill>
        <p:spPr>
          <a:xfrm>
            <a:off x="8493504" y="1793189"/>
            <a:ext cx="3371290" cy="3906586"/>
          </a:xfrm>
          <a:prstGeom prst="rect">
            <a:avLst/>
          </a:prstGeom>
          <a:noFill/>
          <a:ln>
            <a:noFill/>
          </a:ln>
        </p:spPr>
      </p:pic>
      <p:sp>
        <p:nvSpPr>
          <p:cNvPr id="384" name="Google Shape;384;p19"/>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東京都港区北青山３丁目９−２</a:t>
            </a:r>
            <a:endParaRPr sz="1200" b="0" i="0" u="none" strike="noStrike" cap="none">
              <a:solidFill>
                <a:schemeClr val="dk1"/>
              </a:solidFill>
              <a:latin typeface="Arial"/>
              <a:ea typeface="Arial"/>
              <a:cs typeface="Arial"/>
              <a:sym typeface="Arial"/>
            </a:endParaRPr>
          </a:p>
        </p:txBody>
      </p:sp>
      <p:sp>
        <p:nvSpPr>
          <p:cNvPr id="385" name="Google Shape;385;p19"/>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【表参道駅周辺】 </a:t>
            </a:r>
            <a:endParaRPr dirty="0"/>
          </a:p>
          <a:p>
            <a:pPr marL="0" marR="0" lvl="0" indent="0" algn="l" rtl="0">
              <a:lnSpc>
                <a:spcPct val="9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AQUAビル</a:t>
            </a:r>
            <a:r>
              <a:rPr lang="ja-JP" sz="1200">
                <a:solidFill>
                  <a:srgbClr val="000000"/>
                </a:solidFill>
                <a:latin typeface="Arial"/>
                <a:ea typeface="Arial"/>
                <a:cs typeface="Arial"/>
                <a:sym typeface="Arial"/>
              </a:rPr>
              <a:t> H1,030mm✕W2,912mm</a:t>
            </a:r>
            <a:endParaRPr sz="1200" b="0" i="0" u="none" strike="noStrike" cap="none" dirty="0">
              <a:solidFill>
                <a:srgbClr val="000000"/>
              </a:solidFill>
              <a:latin typeface="Arial"/>
              <a:ea typeface="Arial"/>
              <a:cs typeface="Arial"/>
              <a:sym typeface="Arial"/>
            </a:endParaRPr>
          </a:p>
        </p:txBody>
      </p:sp>
      <p:sp>
        <p:nvSpPr>
          <p:cNvPr id="386" name="Google Shape;386;p19"/>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19"/>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388" name="Google Shape;388;p19"/>
          <p:cNvSpPr/>
          <p:nvPr/>
        </p:nvSpPr>
        <p:spPr>
          <a:xfrm rot="-3739040">
            <a:off x="9161770" y="4437186"/>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9" name="Google Shape;389;p19"/>
          <p:cNvCxnSpPr/>
          <p:nvPr/>
        </p:nvCxnSpPr>
        <p:spPr>
          <a:xfrm rot="10800000">
            <a:off x="9353310" y="4488451"/>
            <a:ext cx="254851" cy="41774"/>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9"/>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grpSp>
        <p:nvGrpSpPr>
          <p:cNvPr id="12" name="グループ化 11">
            <a:extLst>
              <a:ext uri="{FF2B5EF4-FFF2-40B4-BE49-F238E27FC236}">
                <a16:creationId xmlns:a16="http://schemas.microsoft.com/office/drawing/2014/main" id="{9EFA6D8A-4EBE-B1C4-1D60-5D7FDACAA261}"/>
              </a:ext>
            </a:extLst>
          </p:cNvPr>
          <p:cNvGrpSpPr/>
          <p:nvPr/>
        </p:nvGrpSpPr>
        <p:grpSpPr>
          <a:xfrm>
            <a:off x="3091561" y="1793189"/>
            <a:ext cx="5204652" cy="3903489"/>
            <a:chOff x="6277088" y="5348977"/>
            <a:chExt cx="6035036" cy="4526277"/>
          </a:xfrm>
        </p:grpSpPr>
        <p:pic>
          <p:nvPicPr>
            <p:cNvPr id="9" name="図 8" descr="建物の前の交差点&#10;&#10;低い精度で自動的に生成された説明">
              <a:extLst>
                <a:ext uri="{FF2B5EF4-FFF2-40B4-BE49-F238E27FC236}">
                  <a16:creationId xmlns:a16="http://schemas.microsoft.com/office/drawing/2014/main" id="{C666D160-DE35-0644-F1E6-D1D54D064F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7088" y="5348977"/>
              <a:ext cx="6035036" cy="4526277"/>
            </a:xfrm>
            <a:prstGeom prst="rect">
              <a:avLst/>
            </a:prstGeom>
          </p:spPr>
        </p:pic>
        <p:sp>
          <p:nvSpPr>
            <p:cNvPr id="10" name="フリーフォーム 9">
              <a:extLst>
                <a:ext uri="{FF2B5EF4-FFF2-40B4-BE49-F238E27FC236}">
                  <a16:creationId xmlns:a16="http://schemas.microsoft.com/office/drawing/2014/main" id="{B88511FC-ACF4-8E20-61C9-3719D9D827DA}"/>
                </a:ext>
              </a:extLst>
            </p:cNvPr>
            <p:cNvSpPr/>
            <p:nvPr/>
          </p:nvSpPr>
          <p:spPr>
            <a:xfrm>
              <a:off x="8330923" y="6708234"/>
              <a:ext cx="498776" cy="1482854"/>
            </a:xfrm>
            <a:custGeom>
              <a:avLst/>
              <a:gdLst>
                <a:gd name="connsiteX0" fmla="*/ 0 w 1891146"/>
                <a:gd name="connsiteY0" fmla="*/ 1454728 h 1461655"/>
                <a:gd name="connsiteX1" fmla="*/ 1835728 w 1891146"/>
                <a:gd name="connsiteY1" fmla="*/ 1461655 h 1461655"/>
                <a:gd name="connsiteX2" fmla="*/ 1891146 w 1891146"/>
                <a:gd name="connsiteY2" fmla="*/ 0 h 1461655"/>
                <a:gd name="connsiteX3" fmla="*/ 443346 w 1891146"/>
                <a:gd name="connsiteY3" fmla="*/ 41564 h 1461655"/>
                <a:gd name="connsiteX4" fmla="*/ 0 w 1891146"/>
                <a:gd name="connsiteY4" fmla="*/ 1454728 h 1461655"/>
                <a:gd name="connsiteX0" fmla="*/ 0 w 1835728"/>
                <a:gd name="connsiteY0" fmla="*/ 1711437 h 1718364"/>
                <a:gd name="connsiteX1" fmla="*/ 1835728 w 1835728"/>
                <a:gd name="connsiteY1" fmla="*/ 1718364 h 1718364"/>
                <a:gd name="connsiteX2" fmla="*/ 819270 w 1835728"/>
                <a:gd name="connsiteY2" fmla="*/ 0 h 1718364"/>
                <a:gd name="connsiteX3" fmla="*/ 443346 w 1835728"/>
                <a:gd name="connsiteY3" fmla="*/ 298273 h 1718364"/>
                <a:gd name="connsiteX4" fmla="*/ 0 w 1835728"/>
                <a:gd name="connsiteY4" fmla="*/ 1711437 h 1718364"/>
                <a:gd name="connsiteX0" fmla="*/ 2517 w 1392382"/>
                <a:gd name="connsiteY0" fmla="*/ 981841 h 1718364"/>
                <a:gd name="connsiteX1" fmla="*/ 1392382 w 1392382"/>
                <a:gd name="connsiteY1" fmla="*/ 1718364 h 1718364"/>
                <a:gd name="connsiteX2" fmla="*/ 375924 w 1392382"/>
                <a:gd name="connsiteY2" fmla="*/ 0 h 1718364"/>
                <a:gd name="connsiteX3" fmla="*/ 0 w 1392382"/>
                <a:gd name="connsiteY3" fmla="*/ 298273 h 1718364"/>
                <a:gd name="connsiteX4" fmla="*/ 2517 w 1392382"/>
                <a:gd name="connsiteY4" fmla="*/ 981841 h 1718364"/>
                <a:gd name="connsiteX0" fmla="*/ 0 w 1461924"/>
                <a:gd name="connsiteY0" fmla="*/ 1355646 h 1718364"/>
                <a:gd name="connsiteX1" fmla="*/ 1461924 w 1461924"/>
                <a:gd name="connsiteY1" fmla="*/ 1718364 h 1718364"/>
                <a:gd name="connsiteX2" fmla="*/ 445466 w 1461924"/>
                <a:gd name="connsiteY2" fmla="*/ 0 h 1718364"/>
                <a:gd name="connsiteX3" fmla="*/ 69542 w 1461924"/>
                <a:gd name="connsiteY3" fmla="*/ 298273 h 1718364"/>
                <a:gd name="connsiteX4" fmla="*/ 0 w 1461924"/>
                <a:gd name="connsiteY4" fmla="*/ 1355646 h 1718364"/>
                <a:gd name="connsiteX0" fmla="*/ 0 w 445466"/>
                <a:gd name="connsiteY0" fmla="*/ 1355646 h 1355646"/>
                <a:gd name="connsiteX1" fmla="*/ 439589 w 445466"/>
                <a:gd name="connsiteY1" fmla="*/ 979761 h 1355646"/>
                <a:gd name="connsiteX2" fmla="*/ 445466 w 445466"/>
                <a:gd name="connsiteY2" fmla="*/ 0 h 1355646"/>
                <a:gd name="connsiteX3" fmla="*/ 69542 w 445466"/>
                <a:gd name="connsiteY3" fmla="*/ 298273 h 1355646"/>
                <a:gd name="connsiteX4" fmla="*/ 0 w 445466"/>
                <a:gd name="connsiteY4" fmla="*/ 1355646 h 1355646"/>
                <a:gd name="connsiteX0" fmla="*/ 0 w 445466"/>
                <a:gd name="connsiteY0" fmla="*/ 1355646 h 1355646"/>
                <a:gd name="connsiteX1" fmla="*/ 372034 w 445466"/>
                <a:gd name="connsiteY1" fmla="*/ 1299522 h 1355646"/>
                <a:gd name="connsiteX2" fmla="*/ 445466 w 445466"/>
                <a:gd name="connsiteY2" fmla="*/ 0 h 1355646"/>
                <a:gd name="connsiteX3" fmla="*/ 69542 w 445466"/>
                <a:gd name="connsiteY3" fmla="*/ 298273 h 1355646"/>
                <a:gd name="connsiteX4" fmla="*/ 0 w 445466"/>
                <a:gd name="connsiteY4" fmla="*/ 1355646 h 1355646"/>
                <a:gd name="connsiteX0" fmla="*/ 0 w 454473"/>
                <a:gd name="connsiteY0" fmla="*/ 1351142 h 1351142"/>
                <a:gd name="connsiteX1" fmla="*/ 381041 w 454473"/>
                <a:gd name="connsiteY1" fmla="*/ 1299522 h 1351142"/>
                <a:gd name="connsiteX2" fmla="*/ 454473 w 454473"/>
                <a:gd name="connsiteY2" fmla="*/ 0 h 1351142"/>
                <a:gd name="connsiteX3" fmla="*/ 78549 w 454473"/>
                <a:gd name="connsiteY3" fmla="*/ 298273 h 1351142"/>
                <a:gd name="connsiteX4" fmla="*/ 0 w 454473"/>
                <a:gd name="connsiteY4" fmla="*/ 1351142 h 1351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473" h="1351142">
                  <a:moveTo>
                    <a:pt x="0" y="1351142"/>
                  </a:moveTo>
                  <a:lnTo>
                    <a:pt x="381041" y="1299522"/>
                  </a:lnTo>
                  <a:lnTo>
                    <a:pt x="454473" y="0"/>
                  </a:lnTo>
                  <a:lnTo>
                    <a:pt x="78549" y="298273"/>
                  </a:lnTo>
                  <a:lnTo>
                    <a:pt x="0" y="1351142"/>
                  </a:lnTo>
                  <a:close/>
                </a:path>
              </a:pathLst>
            </a:custGeom>
            <a:solidFill>
              <a:schemeClr val="bg1">
                <a:lumMod val="50000"/>
              </a:schemeClr>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フリーフォーム 10">
              <a:extLst>
                <a:ext uri="{FF2B5EF4-FFF2-40B4-BE49-F238E27FC236}">
                  <a16:creationId xmlns:a16="http://schemas.microsoft.com/office/drawing/2014/main" id="{2F8529AE-5A14-63C9-AB58-4462051A8D64}"/>
                </a:ext>
              </a:extLst>
            </p:cNvPr>
            <p:cNvSpPr/>
            <p:nvPr/>
          </p:nvSpPr>
          <p:spPr>
            <a:xfrm>
              <a:off x="9085165" y="6183207"/>
              <a:ext cx="467613" cy="1917812"/>
            </a:xfrm>
            <a:custGeom>
              <a:avLst/>
              <a:gdLst>
                <a:gd name="connsiteX0" fmla="*/ 0 w 1891146"/>
                <a:gd name="connsiteY0" fmla="*/ 1454728 h 1461655"/>
                <a:gd name="connsiteX1" fmla="*/ 1835728 w 1891146"/>
                <a:gd name="connsiteY1" fmla="*/ 1461655 h 1461655"/>
                <a:gd name="connsiteX2" fmla="*/ 1891146 w 1891146"/>
                <a:gd name="connsiteY2" fmla="*/ 0 h 1461655"/>
                <a:gd name="connsiteX3" fmla="*/ 443346 w 1891146"/>
                <a:gd name="connsiteY3" fmla="*/ 41564 h 1461655"/>
                <a:gd name="connsiteX4" fmla="*/ 0 w 1891146"/>
                <a:gd name="connsiteY4" fmla="*/ 1454728 h 1461655"/>
                <a:gd name="connsiteX0" fmla="*/ 0 w 1835728"/>
                <a:gd name="connsiteY0" fmla="*/ 1711437 h 1718364"/>
                <a:gd name="connsiteX1" fmla="*/ 1835728 w 1835728"/>
                <a:gd name="connsiteY1" fmla="*/ 1718364 h 1718364"/>
                <a:gd name="connsiteX2" fmla="*/ 819270 w 1835728"/>
                <a:gd name="connsiteY2" fmla="*/ 0 h 1718364"/>
                <a:gd name="connsiteX3" fmla="*/ 443346 w 1835728"/>
                <a:gd name="connsiteY3" fmla="*/ 298273 h 1718364"/>
                <a:gd name="connsiteX4" fmla="*/ 0 w 1835728"/>
                <a:gd name="connsiteY4" fmla="*/ 1711437 h 1718364"/>
                <a:gd name="connsiteX0" fmla="*/ 2517 w 1392382"/>
                <a:gd name="connsiteY0" fmla="*/ 981841 h 1718364"/>
                <a:gd name="connsiteX1" fmla="*/ 1392382 w 1392382"/>
                <a:gd name="connsiteY1" fmla="*/ 1718364 h 1718364"/>
                <a:gd name="connsiteX2" fmla="*/ 375924 w 1392382"/>
                <a:gd name="connsiteY2" fmla="*/ 0 h 1718364"/>
                <a:gd name="connsiteX3" fmla="*/ 0 w 1392382"/>
                <a:gd name="connsiteY3" fmla="*/ 298273 h 1718364"/>
                <a:gd name="connsiteX4" fmla="*/ 2517 w 1392382"/>
                <a:gd name="connsiteY4" fmla="*/ 981841 h 1718364"/>
                <a:gd name="connsiteX0" fmla="*/ 0 w 1461924"/>
                <a:gd name="connsiteY0" fmla="*/ 1355646 h 1718364"/>
                <a:gd name="connsiteX1" fmla="*/ 1461924 w 1461924"/>
                <a:gd name="connsiteY1" fmla="*/ 1718364 h 1718364"/>
                <a:gd name="connsiteX2" fmla="*/ 445466 w 1461924"/>
                <a:gd name="connsiteY2" fmla="*/ 0 h 1718364"/>
                <a:gd name="connsiteX3" fmla="*/ 69542 w 1461924"/>
                <a:gd name="connsiteY3" fmla="*/ 298273 h 1718364"/>
                <a:gd name="connsiteX4" fmla="*/ 0 w 1461924"/>
                <a:gd name="connsiteY4" fmla="*/ 1355646 h 1718364"/>
                <a:gd name="connsiteX0" fmla="*/ 0 w 445466"/>
                <a:gd name="connsiteY0" fmla="*/ 1355646 h 1355646"/>
                <a:gd name="connsiteX1" fmla="*/ 439589 w 445466"/>
                <a:gd name="connsiteY1" fmla="*/ 979761 h 1355646"/>
                <a:gd name="connsiteX2" fmla="*/ 445466 w 445466"/>
                <a:gd name="connsiteY2" fmla="*/ 0 h 1355646"/>
                <a:gd name="connsiteX3" fmla="*/ 69542 w 445466"/>
                <a:gd name="connsiteY3" fmla="*/ 298273 h 1355646"/>
                <a:gd name="connsiteX4" fmla="*/ 0 w 445466"/>
                <a:gd name="connsiteY4" fmla="*/ 1355646 h 1355646"/>
                <a:gd name="connsiteX0" fmla="*/ 0 w 445466"/>
                <a:gd name="connsiteY0" fmla="*/ 1355646 h 1355646"/>
                <a:gd name="connsiteX1" fmla="*/ 372034 w 445466"/>
                <a:gd name="connsiteY1" fmla="*/ 1299522 h 1355646"/>
                <a:gd name="connsiteX2" fmla="*/ 445466 w 445466"/>
                <a:gd name="connsiteY2" fmla="*/ 0 h 1355646"/>
                <a:gd name="connsiteX3" fmla="*/ 69542 w 445466"/>
                <a:gd name="connsiteY3" fmla="*/ 298273 h 1355646"/>
                <a:gd name="connsiteX4" fmla="*/ 0 w 445466"/>
                <a:gd name="connsiteY4" fmla="*/ 1355646 h 1355646"/>
                <a:gd name="connsiteX0" fmla="*/ 0 w 454473"/>
                <a:gd name="connsiteY0" fmla="*/ 1351142 h 1351142"/>
                <a:gd name="connsiteX1" fmla="*/ 381041 w 454473"/>
                <a:gd name="connsiteY1" fmla="*/ 1299522 h 1351142"/>
                <a:gd name="connsiteX2" fmla="*/ 454473 w 454473"/>
                <a:gd name="connsiteY2" fmla="*/ 0 h 1351142"/>
                <a:gd name="connsiteX3" fmla="*/ 78549 w 454473"/>
                <a:gd name="connsiteY3" fmla="*/ 298273 h 1351142"/>
                <a:gd name="connsiteX4" fmla="*/ 0 w 454473"/>
                <a:gd name="connsiteY4" fmla="*/ 1351142 h 1351142"/>
                <a:gd name="connsiteX0" fmla="*/ 0 w 413940"/>
                <a:gd name="connsiteY0" fmla="*/ 1729451 h 1729451"/>
                <a:gd name="connsiteX1" fmla="*/ 340508 w 413940"/>
                <a:gd name="connsiteY1" fmla="*/ 1299522 h 1729451"/>
                <a:gd name="connsiteX2" fmla="*/ 413940 w 413940"/>
                <a:gd name="connsiteY2" fmla="*/ 0 h 1729451"/>
                <a:gd name="connsiteX3" fmla="*/ 38016 w 413940"/>
                <a:gd name="connsiteY3" fmla="*/ 298273 h 1729451"/>
                <a:gd name="connsiteX4" fmla="*/ 0 w 413940"/>
                <a:gd name="connsiteY4" fmla="*/ 1729451 h 1729451"/>
                <a:gd name="connsiteX0" fmla="*/ 0 w 426078"/>
                <a:gd name="connsiteY0" fmla="*/ 1729451 h 1729451"/>
                <a:gd name="connsiteX1" fmla="*/ 426078 w 426078"/>
                <a:gd name="connsiteY1" fmla="*/ 1691342 h 1729451"/>
                <a:gd name="connsiteX2" fmla="*/ 413940 w 426078"/>
                <a:gd name="connsiteY2" fmla="*/ 0 h 1729451"/>
                <a:gd name="connsiteX3" fmla="*/ 38016 w 426078"/>
                <a:gd name="connsiteY3" fmla="*/ 298273 h 1729451"/>
                <a:gd name="connsiteX4" fmla="*/ 0 w 426078"/>
                <a:gd name="connsiteY4" fmla="*/ 1729451 h 1729451"/>
                <a:gd name="connsiteX0" fmla="*/ 0 w 426078"/>
                <a:gd name="connsiteY0" fmla="*/ 1747466 h 1747466"/>
                <a:gd name="connsiteX1" fmla="*/ 426078 w 426078"/>
                <a:gd name="connsiteY1" fmla="*/ 1691342 h 1747466"/>
                <a:gd name="connsiteX2" fmla="*/ 413940 w 426078"/>
                <a:gd name="connsiteY2" fmla="*/ 0 h 1747466"/>
                <a:gd name="connsiteX3" fmla="*/ 38016 w 426078"/>
                <a:gd name="connsiteY3" fmla="*/ 298273 h 1747466"/>
                <a:gd name="connsiteX4" fmla="*/ 0 w 426078"/>
                <a:gd name="connsiteY4" fmla="*/ 1747466 h 174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78" h="1747466">
                  <a:moveTo>
                    <a:pt x="0" y="1747466"/>
                  </a:moveTo>
                  <a:lnTo>
                    <a:pt x="426078" y="1691342"/>
                  </a:lnTo>
                  <a:lnTo>
                    <a:pt x="413940" y="0"/>
                  </a:lnTo>
                  <a:lnTo>
                    <a:pt x="38016" y="298273"/>
                  </a:lnTo>
                  <a:lnTo>
                    <a:pt x="0" y="1747466"/>
                  </a:lnTo>
                  <a:close/>
                </a:path>
              </a:pathLst>
            </a:custGeom>
            <a:solidFill>
              <a:schemeClr val="bg1">
                <a:lumMod val="50000"/>
              </a:schemeClr>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3" name="図 2" descr="マップ&#10;&#10;自動的に生成された説明">
            <a:extLst>
              <a:ext uri="{FF2B5EF4-FFF2-40B4-BE49-F238E27FC236}">
                <a16:creationId xmlns:a16="http://schemas.microsoft.com/office/drawing/2014/main" id="{956A1DBC-43A6-DDCF-5822-8173B4EE19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93504" y="1793189"/>
            <a:ext cx="3371290" cy="3903487"/>
          </a:xfrm>
          <a:prstGeom prst="rect">
            <a:avLst/>
          </a:prstGeom>
        </p:spPr>
      </p:pic>
      <p:sp>
        <p:nvSpPr>
          <p:cNvPr id="384" name="Google Shape;384;p19"/>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altLang="en-US" sz="1200" b="0" i="0">
                <a:solidFill>
                  <a:schemeClr val="dk1"/>
                </a:solidFill>
                <a:latin typeface="Arial"/>
                <a:ea typeface="Arial"/>
                <a:cs typeface="Arial"/>
                <a:sym typeface="Arial"/>
              </a:rPr>
              <a:t>東京都港区北青山３丁目６−１９</a:t>
            </a:r>
            <a:endParaRPr sz="1200" b="0" i="0" u="none" strike="noStrike" cap="none" dirty="0">
              <a:solidFill>
                <a:schemeClr val="dk1"/>
              </a:solidFill>
              <a:latin typeface="Arial"/>
              <a:ea typeface="Arial"/>
              <a:cs typeface="Arial"/>
              <a:sym typeface="Arial"/>
            </a:endParaRPr>
          </a:p>
        </p:txBody>
      </p:sp>
      <p:sp>
        <p:nvSpPr>
          <p:cNvPr id="385" name="Google Shape;385;p19"/>
          <p:cNvSpPr txBox="1"/>
          <p:nvPr/>
        </p:nvSpPr>
        <p:spPr>
          <a:xfrm>
            <a:off x="3094949" y="1202642"/>
            <a:ext cx="6199657"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【表参道駅周辺】 </a:t>
            </a:r>
            <a:endParaRPr dirty="0"/>
          </a:p>
          <a:p>
            <a:pPr marL="0" marR="0" lvl="0" indent="0" algn="l" rtl="0">
              <a:lnSpc>
                <a:spcPct val="90000"/>
              </a:lnSpc>
              <a:spcBef>
                <a:spcPts val="0"/>
              </a:spcBef>
              <a:spcAft>
                <a:spcPts val="0"/>
              </a:spcAft>
              <a:buClr>
                <a:srgbClr val="000000"/>
              </a:buClr>
              <a:buSzPts val="1200"/>
              <a:buFont typeface="Arial"/>
              <a:buNone/>
            </a:pPr>
            <a:r>
              <a:rPr lang="ja-JP" altLang="en-US" sz="1200"/>
              <a:t>三和実業ビル</a:t>
            </a:r>
            <a:r>
              <a:rPr lang="ja-JP" sz="1200">
                <a:solidFill>
                  <a:srgbClr val="000000"/>
                </a:solidFill>
                <a:latin typeface="Arial"/>
                <a:ea typeface="Arial"/>
                <a:cs typeface="Arial"/>
                <a:sym typeface="Arial"/>
              </a:rPr>
              <a:t> </a:t>
            </a:r>
            <a:r>
              <a:rPr lang="ja-JP" altLang="en-US" sz="1200">
                <a:solidFill>
                  <a:srgbClr val="000000"/>
                </a:solidFill>
                <a:latin typeface="Arial"/>
                <a:ea typeface="Arial"/>
                <a:cs typeface="Arial"/>
                <a:sym typeface="Arial"/>
              </a:rPr>
              <a:t>左</a:t>
            </a:r>
            <a:r>
              <a:rPr lang="ja-JP" altLang="en-US" sz="1200"/>
              <a:t>：</a:t>
            </a:r>
            <a:r>
              <a:rPr lang="ja-JP" sz="1200">
                <a:solidFill>
                  <a:srgbClr val="000000"/>
                </a:solidFill>
                <a:latin typeface="Arial"/>
                <a:ea typeface="Arial"/>
                <a:cs typeface="Arial"/>
                <a:sym typeface="Arial"/>
              </a:rPr>
              <a:t>H</a:t>
            </a:r>
            <a:r>
              <a:rPr lang="en-US" altLang="ja-JP" sz="1200" dirty="0"/>
              <a:t>2</a:t>
            </a:r>
            <a:r>
              <a:rPr lang="ja-JP" sz="1200">
                <a:solidFill>
                  <a:srgbClr val="000000"/>
                </a:solidFill>
                <a:latin typeface="Arial"/>
                <a:ea typeface="Arial"/>
                <a:cs typeface="Arial"/>
                <a:sym typeface="Arial"/>
              </a:rPr>
              <a:t>,0</a:t>
            </a:r>
            <a:r>
              <a:rPr lang="en-US" altLang="ja-JP" sz="1200" dirty="0">
                <a:solidFill>
                  <a:srgbClr val="000000"/>
                </a:solidFill>
                <a:latin typeface="Arial"/>
                <a:ea typeface="Arial"/>
                <a:cs typeface="Arial"/>
                <a:sym typeface="Arial"/>
              </a:rPr>
              <a:t>6</a:t>
            </a:r>
            <a:r>
              <a:rPr lang="ja-JP" sz="1200">
                <a:solidFill>
                  <a:srgbClr val="000000"/>
                </a:solidFill>
                <a:latin typeface="Arial"/>
                <a:ea typeface="Arial"/>
                <a:cs typeface="Arial"/>
                <a:sym typeface="Arial"/>
              </a:rPr>
              <a:t>0mm✕W2,</a:t>
            </a:r>
            <a:r>
              <a:rPr lang="en-US" altLang="ja-JP" sz="1200" dirty="0"/>
              <a:t>184</a:t>
            </a:r>
            <a:r>
              <a:rPr lang="ja-JP" sz="1200">
                <a:solidFill>
                  <a:srgbClr val="000000"/>
                </a:solidFill>
                <a:latin typeface="Arial"/>
                <a:ea typeface="Arial"/>
                <a:cs typeface="Arial"/>
                <a:sym typeface="Arial"/>
              </a:rPr>
              <a:t>mm</a:t>
            </a:r>
            <a:r>
              <a:rPr lang="ja-JP" altLang="en-US" sz="1200">
                <a:solidFill>
                  <a:srgbClr val="000000"/>
                </a:solidFill>
                <a:latin typeface="Arial"/>
                <a:ea typeface="Arial"/>
                <a:cs typeface="Arial"/>
                <a:sym typeface="Arial"/>
              </a:rPr>
              <a:t>　右：</a:t>
            </a:r>
            <a:r>
              <a:rPr lang="ja-JP" altLang="ja-JP" sz="1200">
                <a:solidFill>
                  <a:srgbClr val="000000"/>
                </a:solidFill>
                <a:latin typeface="Arial"/>
                <a:ea typeface="Arial"/>
                <a:cs typeface="Arial"/>
                <a:sym typeface="Arial"/>
              </a:rPr>
              <a:t> H</a:t>
            </a:r>
            <a:r>
              <a:rPr lang="en-US" altLang="ja-JP" sz="1200" dirty="0"/>
              <a:t>2</a:t>
            </a:r>
            <a:r>
              <a:rPr lang="ja-JP" altLang="ja-JP" sz="1200">
                <a:solidFill>
                  <a:srgbClr val="000000"/>
                </a:solidFill>
                <a:latin typeface="Arial"/>
                <a:ea typeface="Arial"/>
                <a:cs typeface="Arial"/>
                <a:sym typeface="Arial"/>
              </a:rPr>
              <a:t>,0</a:t>
            </a:r>
            <a:r>
              <a:rPr lang="en-US" altLang="ja-JP" sz="1200" dirty="0">
                <a:solidFill>
                  <a:srgbClr val="000000"/>
                </a:solidFill>
                <a:latin typeface="Arial"/>
                <a:ea typeface="Arial"/>
                <a:cs typeface="Arial"/>
                <a:sym typeface="Arial"/>
              </a:rPr>
              <a:t>6</a:t>
            </a:r>
            <a:r>
              <a:rPr lang="ja-JP" altLang="ja-JP" sz="1200">
                <a:solidFill>
                  <a:srgbClr val="000000"/>
                </a:solidFill>
                <a:latin typeface="Arial"/>
                <a:ea typeface="Arial"/>
                <a:cs typeface="Arial"/>
                <a:sym typeface="Arial"/>
              </a:rPr>
              <a:t>0mm✕W</a:t>
            </a:r>
            <a:r>
              <a:rPr lang="en-US" altLang="ja-JP" sz="1200" dirty="0">
                <a:solidFill>
                  <a:srgbClr val="000000"/>
                </a:solidFill>
                <a:latin typeface="Arial"/>
                <a:ea typeface="Arial"/>
                <a:cs typeface="Arial"/>
                <a:sym typeface="Arial"/>
              </a:rPr>
              <a:t>1,456</a:t>
            </a:r>
            <a:r>
              <a:rPr lang="ja-JP" altLang="ja-JP" sz="1200">
                <a:solidFill>
                  <a:srgbClr val="000000"/>
                </a:solidFill>
                <a:latin typeface="Arial"/>
                <a:ea typeface="Arial"/>
                <a:cs typeface="Arial"/>
                <a:sym typeface="Arial"/>
              </a:rPr>
              <a:t>mm</a:t>
            </a:r>
            <a:endParaRPr sz="1200" b="0" i="0" u="none" strike="noStrike" cap="none" dirty="0">
              <a:solidFill>
                <a:srgbClr val="000000"/>
              </a:solidFill>
              <a:latin typeface="Arial"/>
              <a:ea typeface="Arial"/>
              <a:cs typeface="Arial"/>
              <a:sym typeface="Arial"/>
            </a:endParaRPr>
          </a:p>
        </p:txBody>
      </p:sp>
      <p:sp>
        <p:nvSpPr>
          <p:cNvPr id="386" name="Google Shape;386;p19"/>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19"/>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388" name="Google Shape;388;p19"/>
          <p:cNvSpPr/>
          <p:nvPr/>
        </p:nvSpPr>
        <p:spPr>
          <a:xfrm rot="12926671">
            <a:off x="9194138" y="4871807"/>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9" name="Google Shape;389;p19"/>
          <p:cNvCxnSpPr>
            <a:cxnSpLocks/>
          </p:cNvCxnSpPr>
          <p:nvPr/>
        </p:nvCxnSpPr>
        <p:spPr>
          <a:xfrm flipH="1">
            <a:off x="9400840" y="4758117"/>
            <a:ext cx="277234" cy="113571"/>
          </a:xfrm>
          <a:prstGeom prst="straightConnector1">
            <a:avLst/>
          </a:prstGeom>
          <a:noFill/>
          <a:ln w="19050" cap="flat" cmpd="sng">
            <a:solidFill>
              <a:srgbClr val="F4D313"/>
            </a:solidFill>
            <a:prstDash val="solid"/>
            <a:miter lim="800000"/>
            <a:headEnd type="none" w="sm" len="sm"/>
            <a:tailEnd type="triangle" w="med" len="med"/>
          </a:ln>
        </p:spPr>
      </p:cxnSp>
    </p:spTree>
    <p:extLst>
      <p:ext uri="{BB962C8B-B14F-4D97-AF65-F5344CB8AC3E}">
        <p14:creationId xmlns:p14="http://schemas.microsoft.com/office/powerpoint/2010/main" val="1294633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0"/>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248" name="Google Shape;248;p10" descr="建物, 屋外, 道路, ストリート が含まれている画像&#10;&#10;自動的に生成された説明"/>
          <p:cNvPicPr preferRelativeResize="0"/>
          <p:nvPr/>
        </p:nvPicPr>
        <p:blipFill rotWithShape="1">
          <a:blip r:embed="rId3">
            <a:alphaModFix/>
          </a:blip>
          <a:srcRect/>
          <a:stretch/>
        </p:blipFill>
        <p:spPr>
          <a:xfrm>
            <a:off x="3094950" y="1796288"/>
            <a:ext cx="5208781" cy="3906586"/>
          </a:xfrm>
          <a:prstGeom prst="rect">
            <a:avLst/>
          </a:prstGeom>
          <a:noFill/>
          <a:ln>
            <a:noFill/>
          </a:ln>
        </p:spPr>
      </p:pic>
      <p:pic>
        <p:nvPicPr>
          <p:cNvPr id="249" name="Google Shape;249;p10" descr="マップ&#10;&#10;自動的に生成された説明"/>
          <p:cNvPicPr preferRelativeResize="0"/>
          <p:nvPr/>
        </p:nvPicPr>
        <p:blipFill rotWithShape="1">
          <a:blip r:embed="rId4">
            <a:alphaModFix/>
          </a:blip>
          <a:srcRect/>
          <a:stretch/>
        </p:blipFill>
        <p:spPr>
          <a:xfrm>
            <a:off x="8493503" y="1796289"/>
            <a:ext cx="3371291" cy="3906586"/>
          </a:xfrm>
          <a:prstGeom prst="rect">
            <a:avLst/>
          </a:prstGeom>
          <a:noFill/>
          <a:ln>
            <a:noFill/>
          </a:ln>
        </p:spPr>
      </p:pic>
      <p:sp>
        <p:nvSpPr>
          <p:cNvPr id="250" name="Google Shape;250;p10"/>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東京都港区南青山５丁目７−１７</a:t>
            </a:r>
            <a:endParaRPr sz="1200" b="0" i="0" u="none" strike="noStrike" cap="none">
              <a:solidFill>
                <a:srgbClr val="000000"/>
              </a:solidFill>
              <a:latin typeface="Arial"/>
              <a:ea typeface="Arial"/>
              <a:cs typeface="Arial"/>
              <a:sym typeface="Arial"/>
            </a:endParaRPr>
          </a:p>
        </p:txBody>
      </p:sp>
      <p:sp>
        <p:nvSpPr>
          <p:cNvPr id="251" name="Google Shape;251;p10"/>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小原流会館① H1,030mm✕W2,184mm</a:t>
            </a:r>
            <a:endParaRPr sz="1200" b="0" i="0" u="none" strike="noStrike" cap="none">
              <a:solidFill>
                <a:srgbClr val="000000"/>
              </a:solidFill>
              <a:latin typeface="Arial"/>
              <a:ea typeface="Arial"/>
              <a:cs typeface="Arial"/>
              <a:sym typeface="Arial"/>
            </a:endParaRPr>
          </a:p>
        </p:txBody>
      </p:sp>
      <p:sp>
        <p:nvSpPr>
          <p:cNvPr id="252" name="Google Shape;252;p10"/>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10"/>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54" name="Google Shape;254;p10"/>
          <p:cNvSpPr/>
          <p:nvPr/>
        </p:nvSpPr>
        <p:spPr>
          <a:xfrm rot="-3496520">
            <a:off x="10273102" y="3973022"/>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55" name="Google Shape;255;p10"/>
          <p:cNvCxnSpPr/>
          <p:nvPr/>
        </p:nvCxnSpPr>
        <p:spPr>
          <a:xfrm rot="-10557480">
            <a:off x="10427438" y="4078858"/>
            <a:ext cx="254851" cy="41774"/>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1"/>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262" name="Google Shape;262;p11" descr="レンガの壁の落書き&#10;&#10;低い精度で自動的に生成された説明"/>
          <p:cNvPicPr preferRelativeResize="0"/>
          <p:nvPr/>
        </p:nvPicPr>
        <p:blipFill rotWithShape="1">
          <a:blip r:embed="rId3">
            <a:alphaModFix/>
          </a:blip>
          <a:srcRect/>
          <a:stretch/>
        </p:blipFill>
        <p:spPr>
          <a:xfrm>
            <a:off x="3094950" y="1796287"/>
            <a:ext cx="5204651" cy="3903488"/>
          </a:xfrm>
          <a:prstGeom prst="rect">
            <a:avLst/>
          </a:prstGeom>
          <a:noFill/>
          <a:ln>
            <a:noFill/>
          </a:ln>
        </p:spPr>
      </p:pic>
      <p:pic>
        <p:nvPicPr>
          <p:cNvPr id="263" name="Google Shape;263;p11" descr="マップ&#10;&#10;自動的に生成された説明"/>
          <p:cNvPicPr preferRelativeResize="0"/>
          <p:nvPr/>
        </p:nvPicPr>
        <p:blipFill rotWithShape="1">
          <a:blip r:embed="rId4">
            <a:alphaModFix/>
          </a:blip>
          <a:srcRect/>
          <a:stretch/>
        </p:blipFill>
        <p:spPr>
          <a:xfrm>
            <a:off x="8493503" y="1796289"/>
            <a:ext cx="3371291" cy="3906586"/>
          </a:xfrm>
          <a:prstGeom prst="rect">
            <a:avLst/>
          </a:prstGeom>
          <a:noFill/>
          <a:ln>
            <a:noFill/>
          </a:ln>
        </p:spPr>
      </p:pic>
      <p:sp>
        <p:nvSpPr>
          <p:cNvPr id="264" name="Google Shape;264;p11"/>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東京都港区南青山５丁目７−１７</a:t>
            </a:r>
            <a:endParaRPr sz="1200" b="0" i="0" u="none" strike="noStrike" cap="none">
              <a:solidFill>
                <a:srgbClr val="000000"/>
              </a:solidFill>
              <a:latin typeface="Arial"/>
              <a:ea typeface="Arial"/>
              <a:cs typeface="Arial"/>
              <a:sym typeface="Arial"/>
            </a:endParaRPr>
          </a:p>
        </p:txBody>
      </p:sp>
      <p:sp>
        <p:nvSpPr>
          <p:cNvPr id="265" name="Google Shape;265;p11"/>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小原流会館② H2,060mm✕W2,184mm</a:t>
            </a:r>
            <a:endParaRPr/>
          </a:p>
        </p:txBody>
      </p:sp>
      <p:sp>
        <p:nvSpPr>
          <p:cNvPr id="266" name="Google Shape;266;p11"/>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11"/>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68" name="Google Shape;268;p11"/>
          <p:cNvSpPr/>
          <p:nvPr/>
        </p:nvSpPr>
        <p:spPr>
          <a:xfrm rot="-3496520">
            <a:off x="10362001" y="3847698"/>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69" name="Google Shape;269;p11"/>
          <p:cNvCxnSpPr/>
          <p:nvPr/>
        </p:nvCxnSpPr>
        <p:spPr>
          <a:xfrm rot="-10557480">
            <a:off x="10516337" y="3953534"/>
            <a:ext cx="254851" cy="41774"/>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2"/>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276" name="Google Shape;276;p12" descr="建物, 屋外, 草, 座る が含まれている画像&#10;&#10;自動的に生成された説明"/>
          <p:cNvPicPr preferRelativeResize="0"/>
          <p:nvPr/>
        </p:nvPicPr>
        <p:blipFill rotWithShape="1">
          <a:blip r:embed="rId3">
            <a:alphaModFix/>
          </a:blip>
          <a:srcRect/>
          <a:stretch/>
        </p:blipFill>
        <p:spPr>
          <a:xfrm>
            <a:off x="3089151" y="1796286"/>
            <a:ext cx="5204651" cy="3903488"/>
          </a:xfrm>
          <a:prstGeom prst="rect">
            <a:avLst/>
          </a:prstGeom>
          <a:noFill/>
          <a:ln>
            <a:noFill/>
          </a:ln>
        </p:spPr>
      </p:pic>
      <p:pic>
        <p:nvPicPr>
          <p:cNvPr id="277" name="Google Shape;277;p12" descr="マップ&#10;&#10;自動的に生成された説明"/>
          <p:cNvPicPr preferRelativeResize="0"/>
          <p:nvPr/>
        </p:nvPicPr>
        <p:blipFill rotWithShape="1">
          <a:blip r:embed="rId4">
            <a:alphaModFix/>
          </a:blip>
          <a:srcRect/>
          <a:stretch/>
        </p:blipFill>
        <p:spPr>
          <a:xfrm>
            <a:off x="8493503" y="1796289"/>
            <a:ext cx="3371291" cy="3906586"/>
          </a:xfrm>
          <a:prstGeom prst="rect">
            <a:avLst/>
          </a:prstGeom>
          <a:noFill/>
          <a:ln>
            <a:noFill/>
          </a:ln>
        </p:spPr>
      </p:pic>
      <p:sp>
        <p:nvSpPr>
          <p:cNvPr id="278" name="Google Shape;278;p12"/>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東京都港区南青山５丁目７−１７</a:t>
            </a:r>
            <a:endParaRPr sz="1200" b="0" i="0" u="none" strike="noStrike" cap="none">
              <a:solidFill>
                <a:srgbClr val="000000"/>
              </a:solidFill>
              <a:latin typeface="Arial"/>
              <a:ea typeface="Arial"/>
              <a:cs typeface="Arial"/>
              <a:sym typeface="Arial"/>
            </a:endParaRPr>
          </a:p>
        </p:txBody>
      </p:sp>
      <p:sp>
        <p:nvSpPr>
          <p:cNvPr id="279" name="Google Shape;279;p12"/>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小原流会館③ H1,030mm✕W4,368mm</a:t>
            </a:r>
            <a:endParaRPr sz="1200" b="0" i="0" u="none" strike="noStrike" cap="none">
              <a:solidFill>
                <a:srgbClr val="000000"/>
              </a:solidFill>
              <a:latin typeface="Arial"/>
              <a:ea typeface="Arial"/>
              <a:cs typeface="Arial"/>
              <a:sym typeface="Arial"/>
            </a:endParaRPr>
          </a:p>
        </p:txBody>
      </p:sp>
      <p:sp>
        <p:nvSpPr>
          <p:cNvPr id="280" name="Google Shape;280;p12"/>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1" name="Google Shape;281;p12"/>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82" name="Google Shape;282;p12"/>
          <p:cNvSpPr/>
          <p:nvPr/>
        </p:nvSpPr>
        <p:spPr>
          <a:xfrm rot="2149231">
            <a:off x="10064938" y="3699166"/>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83" name="Google Shape;283;p12"/>
          <p:cNvCxnSpPr/>
          <p:nvPr/>
        </p:nvCxnSpPr>
        <p:spPr>
          <a:xfrm rot="-4911729">
            <a:off x="9999596" y="3871588"/>
            <a:ext cx="254851" cy="41774"/>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3"/>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290" name="Google Shape;290;p13" descr="建物の前の交差点&#10;&#10;自動的に生成された説明"/>
          <p:cNvPicPr preferRelativeResize="0"/>
          <p:nvPr/>
        </p:nvPicPr>
        <p:blipFill rotWithShape="1">
          <a:blip r:embed="rId3">
            <a:alphaModFix/>
          </a:blip>
          <a:srcRect/>
          <a:stretch/>
        </p:blipFill>
        <p:spPr>
          <a:xfrm>
            <a:off x="3089151" y="1796285"/>
            <a:ext cx="5204651" cy="3903488"/>
          </a:xfrm>
          <a:prstGeom prst="rect">
            <a:avLst/>
          </a:prstGeom>
          <a:noFill/>
          <a:ln>
            <a:noFill/>
          </a:ln>
        </p:spPr>
      </p:pic>
      <p:pic>
        <p:nvPicPr>
          <p:cNvPr id="291" name="Google Shape;291;p13" descr="マップ&#10;&#10;自動的に生成された説明"/>
          <p:cNvPicPr preferRelativeResize="0"/>
          <p:nvPr/>
        </p:nvPicPr>
        <p:blipFill rotWithShape="1">
          <a:blip r:embed="rId4">
            <a:alphaModFix/>
          </a:blip>
          <a:srcRect/>
          <a:stretch/>
        </p:blipFill>
        <p:spPr>
          <a:xfrm>
            <a:off x="8493503" y="1796289"/>
            <a:ext cx="3371291" cy="3906586"/>
          </a:xfrm>
          <a:prstGeom prst="rect">
            <a:avLst/>
          </a:prstGeom>
          <a:noFill/>
          <a:ln>
            <a:noFill/>
          </a:ln>
        </p:spPr>
      </p:pic>
      <p:sp>
        <p:nvSpPr>
          <p:cNvPr id="292" name="Google Shape;292;p13"/>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東京都港区南青山５丁目７−１７</a:t>
            </a:r>
            <a:endParaRPr sz="1200" b="0" i="0" u="none" strike="noStrike" cap="none">
              <a:solidFill>
                <a:srgbClr val="000000"/>
              </a:solidFill>
              <a:latin typeface="Arial"/>
              <a:ea typeface="Arial"/>
              <a:cs typeface="Arial"/>
              <a:sym typeface="Arial"/>
            </a:endParaRPr>
          </a:p>
        </p:txBody>
      </p:sp>
      <p:sp>
        <p:nvSpPr>
          <p:cNvPr id="293" name="Google Shape;293;p13"/>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小原流会館④ H2,060mm✕W1,456mm</a:t>
            </a:r>
            <a:endParaRPr/>
          </a:p>
        </p:txBody>
      </p:sp>
      <p:sp>
        <p:nvSpPr>
          <p:cNvPr id="294" name="Google Shape;294;p13"/>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13"/>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96" name="Google Shape;296;p13"/>
          <p:cNvSpPr/>
          <p:nvPr/>
        </p:nvSpPr>
        <p:spPr>
          <a:xfrm rot="7521855">
            <a:off x="9610059" y="3457802"/>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97" name="Google Shape;297;p13"/>
          <p:cNvCxnSpPr/>
          <p:nvPr/>
        </p:nvCxnSpPr>
        <p:spPr>
          <a:xfrm rot="460895">
            <a:off x="9413944" y="3408113"/>
            <a:ext cx="254851" cy="41774"/>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4"/>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04" name="Google Shape;304;p14" descr="マップ&#10;&#10;自動的に生成された説明"/>
          <p:cNvPicPr preferRelativeResize="0"/>
          <p:nvPr/>
        </p:nvPicPr>
        <p:blipFill rotWithShape="1">
          <a:blip r:embed="rId3">
            <a:alphaModFix/>
          </a:blip>
          <a:srcRect/>
          <a:stretch/>
        </p:blipFill>
        <p:spPr>
          <a:xfrm>
            <a:off x="8493503" y="1796289"/>
            <a:ext cx="3371291" cy="3906586"/>
          </a:xfrm>
          <a:prstGeom prst="rect">
            <a:avLst/>
          </a:prstGeom>
          <a:noFill/>
          <a:ln>
            <a:noFill/>
          </a:ln>
        </p:spPr>
      </p:pic>
      <p:sp>
        <p:nvSpPr>
          <p:cNvPr id="305" name="Google Shape;305;p14"/>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東京都港区南青山５丁目７−１７</a:t>
            </a:r>
            <a:endParaRPr sz="1200" b="0" i="0" u="none" strike="noStrike" cap="none">
              <a:solidFill>
                <a:srgbClr val="000000"/>
              </a:solidFill>
              <a:latin typeface="Arial"/>
              <a:ea typeface="Arial"/>
              <a:cs typeface="Arial"/>
              <a:sym typeface="Arial"/>
            </a:endParaRPr>
          </a:p>
        </p:txBody>
      </p:sp>
      <p:sp>
        <p:nvSpPr>
          <p:cNvPr id="306" name="Google Shape;306;p14"/>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小原流会館⑤ H1,030mm✕W4,368mm</a:t>
            </a:r>
            <a:endParaRPr sz="1200" b="0" i="0" u="none" strike="noStrike" cap="none">
              <a:solidFill>
                <a:srgbClr val="000000"/>
              </a:solidFill>
              <a:latin typeface="Arial"/>
              <a:ea typeface="Arial"/>
              <a:cs typeface="Arial"/>
              <a:sym typeface="Arial"/>
            </a:endParaRPr>
          </a:p>
        </p:txBody>
      </p:sp>
      <p:sp>
        <p:nvSpPr>
          <p:cNvPr id="307" name="Google Shape;307;p14"/>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14"/>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309" name="Google Shape;309;p14"/>
          <p:cNvSpPr/>
          <p:nvPr/>
        </p:nvSpPr>
        <p:spPr>
          <a:xfrm rot="2149231">
            <a:off x="9784717" y="3591364"/>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10" name="Google Shape;310;p14"/>
          <p:cNvCxnSpPr/>
          <p:nvPr/>
        </p:nvCxnSpPr>
        <p:spPr>
          <a:xfrm rot="-4911729">
            <a:off x="9719375" y="3763786"/>
            <a:ext cx="254851" cy="41774"/>
          </a:xfrm>
          <a:prstGeom prst="straightConnector1">
            <a:avLst/>
          </a:prstGeom>
          <a:noFill/>
          <a:ln w="19050" cap="flat" cmpd="sng">
            <a:solidFill>
              <a:srgbClr val="F4D313"/>
            </a:solidFill>
            <a:prstDash val="solid"/>
            <a:miter lim="800000"/>
            <a:headEnd type="none" w="sm" len="sm"/>
            <a:tailEnd type="triangle" w="med" len="med"/>
          </a:ln>
        </p:spPr>
      </p:cxnSp>
      <p:grpSp>
        <p:nvGrpSpPr>
          <p:cNvPr id="311" name="Google Shape;311;p14"/>
          <p:cNvGrpSpPr/>
          <p:nvPr/>
        </p:nvGrpSpPr>
        <p:grpSpPr>
          <a:xfrm>
            <a:off x="3084210" y="1796289"/>
            <a:ext cx="5204651" cy="3903488"/>
            <a:chOff x="3084210" y="1796289"/>
            <a:chExt cx="5204651" cy="3903488"/>
          </a:xfrm>
        </p:grpSpPr>
        <p:pic>
          <p:nvPicPr>
            <p:cNvPr id="312" name="Google Shape;312;p14" descr="建物の入り口&#10;&#10;低い精度で自動的に生成された説明"/>
            <p:cNvPicPr preferRelativeResize="0"/>
            <p:nvPr/>
          </p:nvPicPr>
          <p:blipFill rotWithShape="1">
            <a:blip r:embed="rId4">
              <a:alphaModFix/>
            </a:blip>
            <a:srcRect/>
            <a:stretch/>
          </p:blipFill>
          <p:spPr>
            <a:xfrm>
              <a:off x="3084210" y="1796289"/>
              <a:ext cx="5204651" cy="3903488"/>
            </a:xfrm>
            <a:prstGeom prst="rect">
              <a:avLst/>
            </a:prstGeom>
            <a:noFill/>
            <a:ln>
              <a:noFill/>
            </a:ln>
          </p:spPr>
        </p:pic>
        <p:sp>
          <p:nvSpPr>
            <p:cNvPr id="313" name="Google Shape;313;p14"/>
            <p:cNvSpPr/>
            <p:nvPr/>
          </p:nvSpPr>
          <p:spPr>
            <a:xfrm>
              <a:off x="4387065" y="2774022"/>
              <a:ext cx="2044557" cy="986320"/>
            </a:xfrm>
            <a:custGeom>
              <a:avLst/>
              <a:gdLst/>
              <a:ahLst/>
              <a:cxnLst/>
              <a:rect l="l" t="t" r="r" b="b"/>
              <a:pathLst>
                <a:path w="2044557" h="986320" extrusionOk="0">
                  <a:moveTo>
                    <a:pt x="10274" y="0"/>
                  </a:moveTo>
                  <a:lnTo>
                    <a:pt x="0" y="965771"/>
                  </a:lnTo>
                  <a:lnTo>
                    <a:pt x="2044557" y="986320"/>
                  </a:lnTo>
                  <a:lnTo>
                    <a:pt x="2034283" y="380144"/>
                  </a:lnTo>
                  <a:lnTo>
                    <a:pt x="10274" y="0"/>
                  </a:lnTo>
                  <a:close/>
                </a:path>
              </a:pathLst>
            </a:custGeom>
            <a:solidFill>
              <a:srgbClr val="AEABA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5"/>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20" name="Google Shape;320;p15" descr="マップ&#10;&#10;自動的に生成された説明"/>
          <p:cNvPicPr preferRelativeResize="0"/>
          <p:nvPr/>
        </p:nvPicPr>
        <p:blipFill rotWithShape="1">
          <a:blip r:embed="rId3">
            <a:alphaModFix/>
          </a:blip>
          <a:srcRect/>
          <a:stretch/>
        </p:blipFill>
        <p:spPr>
          <a:xfrm>
            <a:off x="8493503" y="1796289"/>
            <a:ext cx="3371291" cy="3906586"/>
          </a:xfrm>
          <a:prstGeom prst="rect">
            <a:avLst/>
          </a:prstGeom>
          <a:noFill/>
          <a:ln>
            <a:noFill/>
          </a:ln>
        </p:spPr>
      </p:pic>
      <p:sp>
        <p:nvSpPr>
          <p:cNvPr id="321" name="Google Shape;321;p15"/>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東京都港区南青山５丁目７−１７</a:t>
            </a:r>
            <a:endParaRPr sz="1200" b="0" i="0" u="none" strike="noStrike" cap="none">
              <a:solidFill>
                <a:srgbClr val="000000"/>
              </a:solidFill>
              <a:latin typeface="Arial"/>
              <a:ea typeface="Arial"/>
              <a:cs typeface="Arial"/>
              <a:sym typeface="Arial"/>
            </a:endParaRPr>
          </a:p>
        </p:txBody>
      </p:sp>
      <p:sp>
        <p:nvSpPr>
          <p:cNvPr id="322" name="Google Shape;322;p15"/>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小原流会館⑥ H2,060mm✕W4,368mm</a:t>
            </a:r>
            <a:endParaRPr sz="1200" b="0" i="0" u="none" strike="noStrike" cap="none">
              <a:solidFill>
                <a:srgbClr val="000000"/>
              </a:solidFill>
              <a:latin typeface="Arial"/>
              <a:ea typeface="Arial"/>
              <a:cs typeface="Arial"/>
              <a:sym typeface="Arial"/>
            </a:endParaRPr>
          </a:p>
        </p:txBody>
      </p:sp>
      <p:sp>
        <p:nvSpPr>
          <p:cNvPr id="323" name="Google Shape;323;p15"/>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15"/>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325" name="Google Shape;325;p15"/>
          <p:cNvSpPr/>
          <p:nvPr/>
        </p:nvSpPr>
        <p:spPr>
          <a:xfrm rot="2149231">
            <a:off x="9784717" y="3591364"/>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26" name="Google Shape;326;p15"/>
          <p:cNvCxnSpPr/>
          <p:nvPr/>
        </p:nvCxnSpPr>
        <p:spPr>
          <a:xfrm rot="-4911729">
            <a:off x="9719375" y="3763786"/>
            <a:ext cx="254851" cy="41774"/>
          </a:xfrm>
          <a:prstGeom prst="straightConnector1">
            <a:avLst/>
          </a:prstGeom>
          <a:noFill/>
          <a:ln w="19050" cap="flat" cmpd="sng">
            <a:solidFill>
              <a:srgbClr val="F4D313"/>
            </a:solidFill>
            <a:prstDash val="solid"/>
            <a:miter lim="800000"/>
            <a:headEnd type="none" w="sm" len="sm"/>
            <a:tailEnd type="triangle" w="med" len="med"/>
          </a:ln>
        </p:spPr>
      </p:cxnSp>
      <p:grpSp>
        <p:nvGrpSpPr>
          <p:cNvPr id="327" name="Google Shape;327;p15"/>
          <p:cNvGrpSpPr/>
          <p:nvPr/>
        </p:nvGrpSpPr>
        <p:grpSpPr>
          <a:xfrm>
            <a:off x="3079827" y="1807049"/>
            <a:ext cx="5204651" cy="3900019"/>
            <a:chOff x="3079827" y="1807049"/>
            <a:chExt cx="5204651" cy="3900019"/>
          </a:xfrm>
        </p:grpSpPr>
        <p:pic>
          <p:nvPicPr>
            <p:cNvPr id="328" name="Google Shape;328;p15"/>
            <p:cNvPicPr preferRelativeResize="0"/>
            <p:nvPr/>
          </p:nvPicPr>
          <p:blipFill rotWithShape="1">
            <a:blip r:embed="rId4">
              <a:alphaModFix/>
            </a:blip>
            <a:srcRect/>
            <a:stretch/>
          </p:blipFill>
          <p:spPr>
            <a:xfrm>
              <a:off x="3079827" y="1807049"/>
              <a:ext cx="5204651" cy="3900019"/>
            </a:xfrm>
            <a:prstGeom prst="rect">
              <a:avLst/>
            </a:prstGeom>
            <a:noFill/>
            <a:ln>
              <a:noFill/>
            </a:ln>
          </p:spPr>
        </p:pic>
        <p:sp>
          <p:nvSpPr>
            <p:cNvPr id="329" name="Google Shape;329;p15"/>
            <p:cNvSpPr/>
            <p:nvPr/>
          </p:nvSpPr>
          <p:spPr>
            <a:xfrm>
              <a:off x="5116364" y="2970230"/>
              <a:ext cx="1115349" cy="642032"/>
            </a:xfrm>
            <a:custGeom>
              <a:avLst/>
              <a:gdLst/>
              <a:ahLst/>
              <a:cxnLst/>
              <a:rect l="l" t="t" r="r" b="b"/>
              <a:pathLst>
                <a:path w="1115349" h="642032" extrusionOk="0">
                  <a:moveTo>
                    <a:pt x="2870" y="0"/>
                  </a:moveTo>
                  <a:cubicBezTo>
                    <a:pt x="1913" y="189885"/>
                    <a:pt x="957" y="379769"/>
                    <a:pt x="0" y="569654"/>
                  </a:cubicBezTo>
                  <a:lnTo>
                    <a:pt x="1115349" y="642032"/>
                  </a:lnTo>
                  <a:lnTo>
                    <a:pt x="1093969" y="91386"/>
                  </a:lnTo>
                  <a:lnTo>
                    <a:pt x="2870" y="0"/>
                  </a:lnTo>
                  <a:close/>
                </a:path>
              </a:pathLst>
            </a:custGeom>
            <a:solidFill>
              <a:srgbClr val="AEABA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6"/>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36" name="Google Shape;336;p16" descr="時計台がついた建物と道路&#10;&#10;低い精度で自動的に生成された説明"/>
          <p:cNvPicPr preferRelativeResize="0"/>
          <p:nvPr/>
        </p:nvPicPr>
        <p:blipFill rotWithShape="1">
          <a:blip r:embed="rId3">
            <a:alphaModFix/>
          </a:blip>
          <a:srcRect/>
          <a:stretch/>
        </p:blipFill>
        <p:spPr>
          <a:xfrm>
            <a:off x="3089151" y="1796289"/>
            <a:ext cx="5204651" cy="3903488"/>
          </a:xfrm>
          <a:prstGeom prst="rect">
            <a:avLst/>
          </a:prstGeom>
          <a:noFill/>
          <a:ln>
            <a:noFill/>
          </a:ln>
        </p:spPr>
      </p:pic>
      <p:pic>
        <p:nvPicPr>
          <p:cNvPr id="337" name="Google Shape;337;p16" descr="マップ&#10;&#10;自動的に生成された説明"/>
          <p:cNvPicPr preferRelativeResize="0"/>
          <p:nvPr/>
        </p:nvPicPr>
        <p:blipFill rotWithShape="1">
          <a:blip r:embed="rId4">
            <a:alphaModFix/>
          </a:blip>
          <a:srcRect/>
          <a:stretch/>
        </p:blipFill>
        <p:spPr>
          <a:xfrm>
            <a:off x="8493503" y="1796289"/>
            <a:ext cx="3371291" cy="3903488"/>
          </a:xfrm>
          <a:prstGeom prst="rect">
            <a:avLst/>
          </a:prstGeom>
          <a:noFill/>
          <a:ln>
            <a:noFill/>
          </a:ln>
        </p:spPr>
      </p:pic>
      <p:sp>
        <p:nvSpPr>
          <p:cNvPr id="338" name="Google Shape;338;p16"/>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東京都港区南青山５丁目９−９</a:t>
            </a:r>
            <a:endParaRPr sz="1200" b="0" i="0" u="none" strike="noStrike" cap="none">
              <a:solidFill>
                <a:srgbClr val="000000"/>
              </a:solidFill>
              <a:latin typeface="Arial"/>
              <a:ea typeface="Arial"/>
              <a:cs typeface="Arial"/>
              <a:sym typeface="Arial"/>
            </a:endParaRPr>
          </a:p>
        </p:txBody>
      </p:sp>
      <p:sp>
        <p:nvSpPr>
          <p:cNvPr id="339" name="Google Shape;339;p16"/>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サンク青山 ①</a:t>
            </a:r>
            <a:r>
              <a:rPr lang="ja-JP" sz="1200">
                <a:solidFill>
                  <a:srgbClr val="000000"/>
                </a:solidFill>
                <a:latin typeface="Arial"/>
                <a:ea typeface="Arial"/>
                <a:cs typeface="Arial"/>
                <a:sym typeface="Arial"/>
              </a:rPr>
              <a:t> H2,060mm✕W728mm</a:t>
            </a:r>
            <a:endParaRPr sz="1200" b="0" i="0" u="none" strike="noStrike" cap="none">
              <a:solidFill>
                <a:srgbClr val="000000"/>
              </a:solidFill>
              <a:latin typeface="Arial"/>
              <a:ea typeface="Arial"/>
              <a:cs typeface="Arial"/>
              <a:sym typeface="Arial"/>
            </a:endParaRPr>
          </a:p>
        </p:txBody>
      </p:sp>
      <p:sp>
        <p:nvSpPr>
          <p:cNvPr id="340" name="Google Shape;340;p16"/>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1" name="Google Shape;341;p16"/>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342" name="Google Shape;342;p16"/>
          <p:cNvSpPr/>
          <p:nvPr/>
        </p:nvSpPr>
        <p:spPr>
          <a:xfrm rot="7240815">
            <a:off x="10190547" y="3220374"/>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43" name="Google Shape;343;p16"/>
          <p:cNvCxnSpPr/>
          <p:nvPr/>
        </p:nvCxnSpPr>
        <p:spPr>
          <a:xfrm>
            <a:off x="9962448" y="3114392"/>
            <a:ext cx="268905" cy="98926"/>
          </a:xfrm>
          <a:prstGeom prst="straightConnector1">
            <a:avLst/>
          </a:prstGeom>
          <a:noFill/>
          <a:ln w="19050" cap="flat" cmpd="sng">
            <a:solidFill>
              <a:srgbClr val="F4D313"/>
            </a:solidFill>
            <a:prstDash val="solid"/>
            <a:miter lim="800000"/>
            <a:headEnd type="none" w="sm" len="sm"/>
            <a:tailEnd type="triangle" w="med" len="med"/>
          </a:ln>
        </p:spPr>
      </p:cxnSp>
      <p:sp>
        <p:nvSpPr>
          <p:cNvPr id="344" name="Google Shape;344;p16"/>
          <p:cNvSpPr txBox="1"/>
          <p:nvPr/>
        </p:nvSpPr>
        <p:spPr>
          <a:xfrm>
            <a:off x="3089151" y="5822148"/>
            <a:ext cx="223651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※広告面の前に電線がございます。</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D8D8D8"/>
              </a:solidFill>
              <a:latin typeface="Arial"/>
              <a:ea typeface="Arial"/>
              <a:cs typeface="Arial"/>
              <a:sym typeface="Arial"/>
            </a:endParaRPr>
          </a:p>
        </p:txBody>
      </p:sp>
      <p:pic>
        <p:nvPicPr>
          <p:cNvPr id="2" name="Google Shape;149;p4" descr="歩道を歩いている人たち&#10;&#10;中程度の精度で自動的に生成された説明">
            <a:extLst>
              <a:ext uri="{FF2B5EF4-FFF2-40B4-BE49-F238E27FC236}">
                <a16:creationId xmlns:a16="http://schemas.microsoft.com/office/drawing/2014/main" id="{D68A55B4-3E46-A38B-BAC7-6E335DDB5B49}"/>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18693" y="4320365"/>
            <a:ext cx="2672909" cy="2004682"/>
          </a:xfrm>
          <a:prstGeom prst="rect">
            <a:avLst/>
          </a:prstGeom>
          <a:noFill/>
          <a:ln>
            <a:noFill/>
          </a:ln>
        </p:spPr>
      </p:pic>
      <p:pic>
        <p:nvPicPr>
          <p:cNvPr id="98" name="Google Shape;98;p2" descr="限定シューズ獲得のチャンス!? Sneakersnsuffオープン前の様子！ – SONAR TOKYO"/>
          <p:cNvPicPr preferRelativeResize="0"/>
          <p:nvPr/>
        </p:nvPicPr>
        <p:blipFill rotWithShape="1">
          <a:blip r:embed="rId4">
            <a:alphaModFix/>
          </a:blip>
          <a:srcRect/>
          <a:stretch/>
        </p:blipFill>
        <p:spPr>
          <a:xfrm>
            <a:off x="8985806" y="4320365"/>
            <a:ext cx="2674740" cy="2006055"/>
          </a:xfrm>
          <a:prstGeom prst="rect">
            <a:avLst/>
          </a:prstGeom>
          <a:noFill/>
          <a:ln>
            <a:noFill/>
          </a:ln>
        </p:spPr>
      </p:pic>
      <p:sp>
        <p:nvSpPr>
          <p:cNvPr id="102" name="Google Shape;102;p2"/>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3" name="Google Shape;103;p2"/>
          <p:cNvSpPr txBox="1"/>
          <p:nvPr/>
        </p:nvSpPr>
        <p:spPr>
          <a:xfrm rot="-5400000">
            <a:off x="-1347252" y="2469665"/>
            <a:ext cx="4910319"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9600" b="1" i="0" u="none" strike="noStrike" cap="none">
                <a:solidFill>
                  <a:srgbClr val="F4D313"/>
                </a:solidFill>
                <a:latin typeface="Arial"/>
                <a:ea typeface="Arial"/>
                <a:cs typeface="Arial"/>
                <a:sym typeface="Arial"/>
              </a:rPr>
              <a:t>LINEUP</a:t>
            </a:r>
            <a:endParaRPr/>
          </a:p>
        </p:txBody>
      </p:sp>
      <p:grpSp>
        <p:nvGrpSpPr>
          <p:cNvPr id="104" name="Google Shape;104;p2"/>
          <p:cNvGrpSpPr/>
          <p:nvPr/>
        </p:nvGrpSpPr>
        <p:grpSpPr>
          <a:xfrm>
            <a:off x="3520443" y="755650"/>
            <a:ext cx="8138271" cy="3033136"/>
            <a:chOff x="3478860" y="85779"/>
            <a:chExt cx="8138271" cy="3033136"/>
          </a:xfrm>
        </p:grpSpPr>
        <p:pic>
          <p:nvPicPr>
            <p:cNvPr id="105" name="Google Shape;105;p2" descr="原宿】HARAJUKU WILD POSTING 原宿ワイルドポスティング｜SPACE  MEDIA｜全国のOOHメディアと最新OOHニュースの総合情報サイト"/>
            <p:cNvPicPr preferRelativeResize="0"/>
            <p:nvPr/>
          </p:nvPicPr>
          <p:blipFill rotWithShape="1">
            <a:blip r:embed="rId5">
              <a:alphaModFix/>
            </a:blip>
            <a:srcRect/>
            <a:stretch/>
          </p:blipFill>
          <p:spPr>
            <a:xfrm>
              <a:off x="7572950" y="85779"/>
              <a:ext cx="4044181" cy="3033136"/>
            </a:xfrm>
            <a:prstGeom prst="rect">
              <a:avLst/>
            </a:prstGeom>
            <a:noFill/>
            <a:ln>
              <a:noFill/>
            </a:ln>
          </p:spPr>
        </p:pic>
        <p:pic>
          <p:nvPicPr>
            <p:cNvPr id="106" name="Google Shape;106;p2"/>
            <p:cNvPicPr preferRelativeResize="0"/>
            <p:nvPr/>
          </p:nvPicPr>
          <p:blipFill rotWithShape="1">
            <a:blip r:embed="rId6">
              <a:alphaModFix/>
            </a:blip>
            <a:srcRect/>
            <a:stretch/>
          </p:blipFill>
          <p:spPr>
            <a:xfrm>
              <a:off x="3478860" y="85779"/>
              <a:ext cx="4044181" cy="3033136"/>
            </a:xfrm>
            <a:prstGeom prst="rect">
              <a:avLst/>
            </a:prstGeom>
            <a:noFill/>
            <a:ln>
              <a:noFill/>
            </a:ln>
          </p:spPr>
        </p:pic>
      </p:grpSp>
      <p:sp>
        <p:nvSpPr>
          <p:cNvPr id="107" name="Google Shape;107;p2"/>
          <p:cNvSpPr txBox="1"/>
          <p:nvPr/>
        </p:nvSpPr>
        <p:spPr>
          <a:xfrm>
            <a:off x="4918003" y="383097"/>
            <a:ext cx="12490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SHIBUYA</a:t>
            </a:r>
            <a:endParaRPr sz="1800" b="1">
              <a:solidFill>
                <a:schemeClr val="dk1"/>
              </a:solidFill>
              <a:latin typeface="Arial"/>
              <a:ea typeface="Arial"/>
              <a:cs typeface="Arial"/>
              <a:sym typeface="Arial"/>
            </a:endParaRPr>
          </a:p>
        </p:txBody>
      </p:sp>
      <p:sp>
        <p:nvSpPr>
          <p:cNvPr id="108" name="Google Shape;108;p2"/>
          <p:cNvSpPr txBox="1"/>
          <p:nvPr/>
        </p:nvSpPr>
        <p:spPr>
          <a:xfrm>
            <a:off x="8905493" y="383097"/>
            <a:ext cx="146226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HARAJUKU</a:t>
            </a:r>
            <a:endParaRPr sz="1800" b="1">
              <a:solidFill>
                <a:schemeClr val="dk1"/>
              </a:solidFill>
              <a:latin typeface="Arial"/>
              <a:ea typeface="Arial"/>
              <a:cs typeface="Arial"/>
              <a:sym typeface="Arial"/>
            </a:endParaRPr>
          </a:p>
        </p:txBody>
      </p:sp>
      <p:sp>
        <p:nvSpPr>
          <p:cNvPr id="109" name="Google Shape;109;p2"/>
          <p:cNvSpPr txBox="1"/>
          <p:nvPr/>
        </p:nvSpPr>
        <p:spPr>
          <a:xfrm>
            <a:off x="6938781" y="3953968"/>
            <a:ext cx="134203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URAHARA</a:t>
            </a:r>
            <a:endParaRPr sz="1800" b="1">
              <a:solidFill>
                <a:schemeClr val="dk1"/>
              </a:solidFill>
              <a:latin typeface="Arial"/>
              <a:ea typeface="Arial"/>
              <a:cs typeface="Arial"/>
              <a:sym typeface="Arial"/>
            </a:endParaRPr>
          </a:p>
        </p:txBody>
      </p:sp>
      <p:sp>
        <p:nvSpPr>
          <p:cNvPr id="110" name="Google Shape;110;p2"/>
          <p:cNvSpPr txBox="1"/>
          <p:nvPr/>
        </p:nvSpPr>
        <p:spPr>
          <a:xfrm>
            <a:off x="3905354" y="3951720"/>
            <a:ext cx="190308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OMOTESANDO</a:t>
            </a:r>
            <a:endParaRPr sz="1800" b="1">
              <a:solidFill>
                <a:schemeClr val="dk1"/>
              </a:solidFill>
              <a:latin typeface="Arial"/>
              <a:ea typeface="Arial"/>
              <a:cs typeface="Arial"/>
              <a:sym typeface="Arial"/>
            </a:endParaRPr>
          </a:p>
        </p:txBody>
      </p:sp>
      <p:sp>
        <p:nvSpPr>
          <p:cNvPr id="111" name="Google Shape;111;p2"/>
          <p:cNvSpPr txBox="1"/>
          <p:nvPr/>
        </p:nvSpPr>
        <p:spPr>
          <a:xfrm>
            <a:off x="9430646" y="3951720"/>
            <a:ext cx="179408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DAIKANYAMA</a:t>
            </a:r>
            <a:endParaRPr sz="1800" b="1">
              <a:solidFill>
                <a:schemeClr val="dk1"/>
              </a:solidFill>
              <a:latin typeface="Arial"/>
              <a:ea typeface="Arial"/>
              <a:cs typeface="Arial"/>
              <a:sym typeface="Arial"/>
            </a:endParaRPr>
          </a:p>
        </p:txBody>
      </p:sp>
      <p:pic>
        <p:nvPicPr>
          <p:cNvPr id="112" name="Google Shape;112;p2" descr="原宿】URAHARA WILD POSTING 裏原ワイルドポスティング｜SPACE  MEDIA｜全国のOOHメディアと最新OOHニュースの総合情報サイト"/>
          <p:cNvPicPr preferRelativeResize="0"/>
          <p:nvPr/>
        </p:nvPicPr>
        <p:blipFill rotWithShape="1">
          <a:blip r:embed="rId7">
            <a:alphaModFix/>
          </a:blip>
          <a:srcRect/>
          <a:stretch/>
        </p:blipFill>
        <p:spPr>
          <a:xfrm>
            <a:off x="6244949" y="4321052"/>
            <a:ext cx="2672909" cy="2004682"/>
          </a:xfrm>
          <a:prstGeom prst="rect">
            <a:avLst/>
          </a:prstGeom>
          <a:noFill/>
          <a:ln>
            <a:noFill/>
          </a:ln>
        </p:spPr>
      </p:pic>
      <p:sp>
        <p:nvSpPr>
          <p:cNvPr id="113" name="Google Shape;113;p2"/>
          <p:cNvSpPr txBox="1"/>
          <p:nvPr/>
        </p:nvSpPr>
        <p:spPr>
          <a:xfrm>
            <a:off x="8985806" y="6354282"/>
            <a:ext cx="30075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※各プランは下記URLよりご確認いただけます。</a:t>
            </a:r>
            <a:endParaRPr sz="1000">
              <a:solidFill>
                <a:schemeClr val="dk1"/>
              </a:solidFill>
              <a:latin typeface="Arial"/>
              <a:ea typeface="Arial"/>
              <a:cs typeface="Arial"/>
              <a:sym typeface="Arial"/>
            </a:endParaRPr>
          </a:p>
          <a:p>
            <a:pPr marL="0" marR="0" lvl="0" indent="0" algn="l" rtl="0">
              <a:spcBef>
                <a:spcPts val="0"/>
              </a:spcBef>
              <a:spcAft>
                <a:spcPts val="0"/>
              </a:spcAft>
              <a:buNone/>
            </a:pPr>
            <a:r>
              <a:rPr lang="ja-JP" sz="1000"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https://wildposting.jp/</a:t>
            </a:r>
            <a:endParaRPr sz="100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7"/>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grpSp>
        <p:nvGrpSpPr>
          <p:cNvPr id="351" name="Google Shape;351;p17"/>
          <p:cNvGrpSpPr/>
          <p:nvPr/>
        </p:nvGrpSpPr>
        <p:grpSpPr>
          <a:xfrm>
            <a:off x="3089151" y="1796289"/>
            <a:ext cx="5204650" cy="3903488"/>
            <a:chOff x="3089151" y="1796289"/>
            <a:chExt cx="5204650" cy="3903488"/>
          </a:xfrm>
        </p:grpSpPr>
        <p:pic>
          <p:nvPicPr>
            <p:cNvPr id="352" name="Google Shape;352;p17" descr="店の前の道路&#10;&#10;中程度の精度で自動的に生成された説明"/>
            <p:cNvPicPr preferRelativeResize="0"/>
            <p:nvPr/>
          </p:nvPicPr>
          <p:blipFill rotWithShape="1">
            <a:blip r:embed="rId3">
              <a:alphaModFix/>
            </a:blip>
            <a:srcRect/>
            <a:stretch/>
          </p:blipFill>
          <p:spPr>
            <a:xfrm>
              <a:off x="3089151" y="1796289"/>
              <a:ext cx="5204650" cy="3903488"/>
            </a:xfrm>
            <a:prstGeom prst="rect">
              <a:avLst/>
            </a:prstGeom>
            <a:noFill/>
            <a:ln>
              <a:noFill/>
            </a:ln>
          </p:spPr>
        </p:pic>
        <p:sp>
          <p:nvSpPr>
            <p:cNvPr id="353" name="Google Shape;353;p17"/>
            <p:cNvSpPr/>
            <p:nvPr/>
          </p:nvSpPr>
          <p:spPr>
            <a:xfrm>
              <a:off x="5618922" y="2849217"/>
              <a:ext cx="587513" cy="865809"/>
            </a:xfrm>
            <a:custGeom>
              <a:avLst/>
              <a:gdLst/>
              <a:ahLst/>
              <a:cxnLst/>
              <a:rect l="l" t="t" r="r" b="b"/>
              <a:pathLst>
                <a:path w="587513" h="865809" extrusionOk="0">
                  <a:moveTo>
                    <a:pt x="4417" y="0"/>
                  </a:moveTo>
                  <a:cubicBezTo>
                    <a:pt x="2945" y="281241"/>
                    <a:pt x="1472" y="562481"/>
                    <a:pt x="0" y="843722"/>
                  </a:cubicBezTo>
                  <a:lnTo>
                    <a:pt x="587513" y="865809"/>
                  </a:lnTo>
                  <a:lnTo>
                    <a:pt x="574261" y="61844"/>
                  </a:lnTo>
                  <a:lnTo>
                    <a:pt x="4417" y="0"/>
                  </a:lnTo>
                  <a:close/>
                </a:path>
              </a:pathLst>
            </a:custGeom>
            <a:solidFill>
              <a:srgbClr val="A0A0A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54" name="Google Shape;354;p17"/>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サンク青山 ②</a:t>
            </a:r>
            <a:r>
              <a:rPr lang="ja-JP" sz="1200">
                <a:solidFill>
                  <a:srgbClr val="000000"/>
                </a:solidFill>
                <a:latin typeface="Arial"/>
                <a:ea typeface="Arial"/>
                <a:cs typeface="Arial"/>
                <a:sym typeface="Arial"/>
              </a:rPr>
              <a:t> H2,060mm✕W1,456mm</a:t>
            </a:r>
            <a:endParaRPr sz="1200" b="0" i="0" u="none" strike="noStrike" cap="none">
              <a:solidFill>
                <a:srgbClr val="000000"/>
              </a:solidFill>
              <a:latin typeface="Arial"/>
              <a:ea typeface="Arial"/>
              <a:cs typeface="Arial"/>
              <a:sym typeface="Arial"/>
            </a:endParaRPr>
          </a:p>
        </p:txBody>
      </p:sp>
      <p:sp>
        <p:nvSpPr>
          <p:cNvPr id="355" name="Google Shape;355;p17"/>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17"/>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pic>
        <p:nvPicPr>
          <p:cNvPr id="357" name="Google Shape;357;p17" descr="マップ&#10;&#10;自動的に生成された説明"/>
          <p:cNvPicPr preferRelativeResize="0"/>
          <p:nvPr/>
        </p:nvPicPr>
        <p:blipFill rotWithShape="1">
          <a:blip r:embed="rId4">
            <a:alphaModFix/>
          </a:blip>
          <a:srcRect/>
          <a:stretch/>
        </p:blipFill>
        <p:spPr>
          <a:xfrm>
            <a:off x="8493503" y="1796289"/>
            <a:ext cx="3371291" cy="3903488"/>
          </a:xfrm>
          <a:prstGeom prst="rect">
            <a:avLst/>
          </a:prstGeom>
          <a:noFill/>
          <a:ln>
            <a:noFill/>
          </a:ln>
        </p:spPr>
      </p:pic>
      <p:sp>
        <p:nvSpPr>
          <p:cNvPr id="358" name="Google Shape;358;p17"/>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東京都港区南青山５丁目９−９</a:t>
            </a:r>
            <a:endParaRPr sz="1200" b="0" i="0" u="none" strike="noStrike" cap="none">
              <a:solidFill>
                <a:srgbClr val="000000"/>
              </a:solidFill>
              <a:latin typeface="Arial"/>
              <a:ea typeface="Arial"/>
              <a:cs typeface="Arial"/>
              <a:sym typeface="Arial"/>
            </a:endParaRPr>
          </a:p>
        </p:txBody>
      </p:sp>
      <p:sp>
        <p:nvSpPr>
          <p:cNvPr id="359" name="Google Shape;359;p17"/>
          <p:cNvSpPr/>
          <p:nvPr/>
        </p:nvSpPr>
        <p:spPr>
          <a:xfrm rot="7240815">
            <a:off x="10190547" y="3220374"/>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60" name="Google Shape;360;p17"/>
          <p:cNvCxnSpPr/>
          <p:nvPr/>
        </p:nvCxnSpPr>
        <p:spPr>
          <a:xfrm rot="10800000">
            <a:off x="10390245" y="3297211"/>
            <a:ext cx="213186" cy="175945"/>
          </a:xfrm>
          <a:prstGeom prst="straightConnector1">
            <a:avLst/>
          </a:prstGeom>
          <a:noFill/>
          <a:ln w="19050" cap="flat" cmpd="sng">
            <a:solidFill>
              <a:srgbClr val="F4D313"/>
            </a:solidFill>
            <a:prstDash val="solid"/>
            <a:miter lim="800000"/>
            <a:headEnd type="none" w="sm" len="sm"/>
            <a:tailEnd type="triangle" w="med" len="med"/>
          </a:ln>
        </p:spPr>
      </p:cxnSp>
      <p:sp>
        <p:nvSpPr>
          <p:cNvPr id="361" name="Google Shape;361;p17"/>
          <p:cNvSpPr txBox="1"/>
          <p:nvPr/>
        </p:nvSpPr>
        <p:spPr>
          <a:xfrm>
            <a:off x="3089151" y="5822148"/>
            <a:ext cx="223651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※広告面の前に電線がございます。</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8"/>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68" name="Google Shape;368;p18" descr="店の中の道路&#10;&#10;低い精度で自動的に生成された説明"/>
          <p:cNvPicPr preferRelativeResize="0"/>
          <p:nvPr/>
        </p:nvPicPr>
        <p:blipFill rotWithShape="1">
          <a:blip r:embed="rId3">
            <a:alphaModFix/>
          </a:blip>
          <a:srcRect/>
          <a:stretch/>
        </p:blipFill>
        <p:spPr>
          <a:xfrm>
            <a:off x="3089151" y="1796288"/>
            <a:ext cx="5204649" cy="3903487"/>
          </a:xfrm>
          <a:prstGeom prst="rect">
            <a:avLst/>
          </a:prstGeom>
          <a:noFill/>
          <a:ln>
            <a:noFill/>
          </a:ln>
        </p:spPr>
      </p:pic>
      <p:sp>
        <p:nvSpPr>
          <p:cNvPr id="369" name="Google Shape;369;p18"/>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【骨董通り】 </a:t>
            </a:r>
            <a:endParaRPr/>
          </a:p>
          <a:p>
            <a:pPr marL="0" marR="0" lvl="0" indent="0" algn="l" rtl="0">
              <a:lnSpc>
                <a:spcPct val="90000"/>
              </a:lnSpc>
              <a:spcBef>
                <a:spcPts val="0"/>
              </a:spcBef>
              <a:spcAft>
                <a:spcPts val="0"/>
              </a:spcAft>
              <a:buClr>
                <a:srgbClr val="000000"/>
              </a:buClr>
              <a:buSzPts val="1200"/>
              <a:buFont typeface="Arial"/>
              <a:buNone/>
            </a:pPr>
            <a:r>
              <a:rPr lang="ja-JP" sz="1200" b="0" i="0" u="none" strike="noStrike" cap="none">
                <a:solidFill>
                  <a:srgbClr val="000000"/>
                </a:solidFill>
                <a:latin typeface="Arial"/>
                <a:ea typeface="Arial"/>
                <a:cs typeface="Arial"/>
                <a:sym typeface="Arial"/>
              </a:rPr>
              <a:t>サンク青山 </a:t>
            </a:r>
            <a:r>
              <a:rPr lang="ja-JP" sz="1200">
                <a:solidFill>
                  <a:srgbClr val="000000"/>
                </a:solidFill>
                <a:latin typeface="Arial"/>
                <a:ea typeface="Arial"/>
                <a:cs typeface="Arial"/>
                <a:sym typeface="Arial"/>
              </a:rPr>
              <a:t>③ H2,060mm✕W728mm</a:t>
            </a:r>
            <a:endParaRPr sz="1200" b="0" i="0" u="none" strike="noStrike" cap="none">
              <a:solidFill>
                <a:srgbClr val="000000"/>
              </a:solidFill>
              <a:latin typeface="Arial"/>
              <a:ea typeface="Arial"/>
              <a:cs typeface="Arial"/>
              <a:sym typeface="Arial"/>
            </a:endParaRPr>
          </a:p>
        </p:txBody>
      </p:sp>
      <p:sp>
        <p:nvSpPr>
          <p:cNvPr id="370" name="Google Shape;370;p18"/>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1" name="Google Shape;371;p18"/>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pic>
        <p:nvPicPr>
          <p:cNvPr id="372" name="Google Shape;372;p18" descr="マップ&#10;&#10;自動的に生成された説明"/>
          <p:cNvPicPr preferRelativeResize="0"/>
          <p:nvPr/>
        </p:nvPicPr>
        <p:blipFill rotWithShape="1">
          <a:blip r:embed="rId4">
            <a:alphaModFix/>
          </a:blip>
          <a:srcRect/>
          <a:stretch/>
        </p:blipFill>
        <p:spPr>
          <a:xfrm>
            <a:off x="8493503" y="1796289"/>
            <a:ext cx="3371291" cy="3903488"/>
          </a:xfrm>
          <a:prstGeom prst="rect">
            <a:avLst/>
          </a:prstGeom>
          <a:noFill/>
          <a:ln>
            <a:noFill/>
          </a:ln>
        </p:spPr>
      </p:pic>
      <p:sp>
        <p:nvSpPr>
          <p:cNvPr id="373" name="Google Shape;373;p18"/>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東京都港区南青山５丁目９−９</a:t>
            </a:r>
            <a:endParaRPr sz="1200" b="0" i="0" u="none" strike="noStrike" cap="none">
              <a:solidFill>
                <a:srgbClr val="000000"/>
              </a:solidFill>
              <a:latin typeface="Arial"/>
              <a:ea typeface="Arial"/>
              <a:cs typeface="Arial"/>
              <a:sym typeface="Arial"/>
            </a:endParaRPr>
          </a:p>
        </p:txBody>
      </p:sp>
      <p:sp>
        <p:nvSpPr>
          <p:cNvPr id="374" name="Google Shape;374;p18"/>
          <p:cNvSpPr/>
          <p:nvPr/>
        </p:nvSpPr>
        <p:spPr>
          <a:xfrm rot="7240815">
            <a:off x="10348162" y="3179198"/>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75" name="Google Shape;375;p18"/>
          <p:cNvCxnSpPr/>
          <p:nvPr/>
        </p:nvCxnSpPr>
        <p:spPr>
          <a:xfrm rot="10800000">
            <a:off x="10547860" y="3256035"/>
            <a:ext cx="213186" cy="175945"/>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96" name="Google Shape;396;p20" descr="建物, 屋外, 歩道, 男 が含まれている画像&#10;&#10;自動的に生成された説明"/>
          <p:cNvPicPr preferRelativeResize="0"/>
          <p:nvPr/>
        </p:nvPicPr>
        <p:blipFill rotWithShape="1">
          <a:blip r:embed="rId3">
            <a:alphaModFix/>
          </a:blip>
          <a:srcRect/>
          <a:stretch/>
        </p:blipFill>
        <p:spPr>
          <a:xfrm>
            <a:off x="3094950" y="1815396"/>
            <a:ext cx="5254874" cy="3941156"/>
          </a:xfrm>
          <a:prstGeom prst="rect">
            <a:avLst/>
          </a:prstGeom>
          <a:noFill/>
          <a:ln>
            <a:noFill/>
          </a:ln>
        </p:spPr>
      </p:pic>
      <p:pic>
        <p:nvPicPr>
          <p:cNvPr id="397" name="Google Shape;397;p20"/>
          <p:cNvPicPr preferRelativeResize="0"/>
          <p:nvPr/>
        </p:nvPicPr>
        <p:blipFill rotWithShape="1">
          <a:blip r:embed="rId4">
            <a:alphaModFix/>
          </a:blip>
          <a:srcRect/>
          <a:stretch/>
        </p:blipFill>
        <p:spPr>
          <a:xfrm>
            <a:off x="8493504" y="1793188"/>
            <a:ext cx="3371290" cy="3906587"/>
          </a:xfrm>
          <a:prstGeom prst="rect">
            <a:avLst/>
          </a:prstGeom>
          <a:noFill/>
          <a:ln>
            <a:noFill/>
          </a:ln>
        </p:spPr>
      </p:pic>
      <p:sp>
        <p:nvSpPr>
          <p:cNvPr id="398" name="Google Shape;398;p20"/>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東京都港区北青山３-５</a:t>
            </a:r>
            <a:endParaRPr sz="1200" b="0" i="0" u="none" strike="noStrike" cap="none">
              <a:solidFill>
                <a:schemeClr val="dk1"/>
              </a:solidFill>
              <a:latin typeface="Arial"/>
              <a:ea typeface="Arial"/>
              <a:cs typeface="Arial"/>
              <a:sym typeface="Arial"/>
            </a:endParaRPr>
          </a:p>
        </p:txBody>
      </p:sp>
      <p:sp>
        <p:nvSpPr>
          <p:cNvPr id="399" name="Google Shape;399;p20"/>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a:t>
            </a:r>
            <a:r>
              <a:rPr lang="ja-JP" altLang="en-US" sz="1200" b="1">
                <a:solidFill>
                  <a:srgbClr val="C00000"/>
                </a:solidFill>
              </a:rPr>
              <a:t>外苑前方面</a:t>
            </a:r>
            <a:r>
              <a:rPr lang="ja-JP" sz="1200" b="1">
                <a:solidFill>
                  <a:srgbClr val="C00000"/>
                </a:solidFill>
                <a:latin typeface="Arial"/>
                <a:ea typeface="Arial"/>
                <a:cs typeface="Arial"/>
                <a:sym typeface="Arial"/>
              </a:rPr>
              <a:t>】 </a:t>
            </a:r>
            <a:endParaRPr dirty="0"/>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カプリ北青山 H3,090mm✕W2,184mm</a:t>
            </a:r>
            <a:endParaRPr sz="1200" b="0" i="0" u="none" strike="noStrike" cap="none" dirty="0">
              <a:solidFill>
                <a:srgbClr val="000000"/>
              </a:solidFill>
              <a:latin typeface="Arial"/>
              <a:ea typeface="Arial"/>
              <a:cs typeface="Arial"/>
              <a:sym typeface="Arial"/>
            </a:endParaRPr>
          </a:p>
        </p:txBody>
      </p:sp>
      <p:sp>
        <p:nvSpPr>
          <p:cNvPr id="400" name="Google Shape;400;p20"/>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1" name="Google Shape;401;p20"/>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402" name="Google Shape;402;p20"/>
          <p:cNvSpPr/>
          <p:nvPr/>
        </p:nvSpPr>
        <p:spPr>
          <a:xfrm rot="-8675109">
            <a:off x="10954610" y="2736813"/>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3" name="Google Shape;403;p20"/>
          <p:cNvCxnSpPr/>
          <p:nvPr/>
        </p:nvCxnSpPr>
        <p:spPr>
          <a:xfrm flipH="1">
            <a:off x="11133577" y="2549573"/>
            <a:ext cx="227342" cy="234950"/>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3" name="図 2" descr="マップ&#10;&#10;自動的に生成された説明">
            <a:extLst>
              <a:ext uri="{FF2B5EF4-FFF2-40B4-BE49-F238E27FC236}">
                <a16:creationId xmlns:a16="http://schemas.microsoft.com/office/drawing/2014/main" id="{370CE168-BB98-AAB0-4946-BDA67E2329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93502" y="1793188"/>
            <a:ext cx="3371291" cy="3906587"/>
          </a:xfrm>
          <a:prstGeom prst="rect">
            <a:avLst/>
          </a:prstGeom>
        </p:spPr>
      </p:pic>
      <p:sp>
        <p:nvSpPr>
          <p:cNvPr id="398" name="Google Shape;398;p20"/>
          <p:cNvSpPr txBox="1"/>
          <p:nvPr/>
        </p:nvSpPr>
        <p:spPr>
          <a:xfrm>
            <a:off x="8299602" y="5822148"/>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altLang="en-US" sz="1200" b="0" i="0">
                <a:solidFill>
                  <a:schemeClr val="dk1"/>
                </a:solidFill>
                <a:latin typeface="Arial"/>
                <a:ea typeface="Arial"/>
                <a:cs typeface="Arial"/>
                <a:sym typeface="Arial"/>
              </a:rPr>
              <a:t>東京都港区北青山３丁目２−１</a:t>
            </a:r>
            <a:endParaRPr sz="1200" b="0" i="0" u="none" strike="noStrike" cap="none" dirty="0">
              <a:solidFill>
                <a:schemeClr val="dk1"/>
              </a:solidFill>
              <a:latin typeface="Arial"/>
              <a:ea typeface="Arial"/>
              <a:cs typeface="Arial"/>
              <a:sym typeface="Arial"/>
            </a:endParaRPr>
          </a:p>
        </p:txBody>
      </p:sp>
      <p:sp>
        <p:nvSpPr>
          <p:cNvPr id="399" name="Google Shape;399;p20"/>
          <p:cNvSpPr txBox="1"/>
          <p:nvPr/>
        </p:nvSpPr>
        <p:spPr>
          <a:xfrm>
            <a:off x="3094950" y="1202642"/>
            <a:ext cx="3565192" cy="319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ja-JP" sz="1200" b="1">
                <a:solidFill>
                  <a:srgbClr val="C00000"/>
                </a:solidFill>
                <a:latin typeface="Arial"/>
                <a:ea typeface="Arial"/>
                <a:cs typeface="Arial"/>
                <a:sym typeface="Arial"/>
              </a:rPr>
              <a:t>【</a:t>
            </a:r>
            <a:r>
              <a:rPr lang="ja-JP" altLang="en-US" sz="1200" b="1">
                <a:solidFill>
                  <a:srgbClr val="C00000"/>
                </a:solidFill>
              </a:rPr>
              <a:t>外苑前方面</a:t>
            </a:r>
            <a:r>
              <a:rPr lang="ja-JP" sz="1200" b="1">
                <a:solidFill>
                  <a:srgbClr val="C00000"/>
                </a:solidFill>
                <a:latin typeface="Arial"/>
                <a:ea typeface="Arial"/>
                <a:cs typeface="Arial"/>
                <a:sym typeface="Arial"/>
              </a:rPr>
              <a:t>】 </a:t>
            </a:r>
            <a:endParaRPr dirty="0"/>
          </a:p>
          <a:p>
            <a:pPr marL="0" marR="0" lvl="0" indent="0" algn="l" rtl="0">
              <a:lnSpc>
                <a:spcPct val="90000"/>
              </a:lnSpc>
              <a:spcBef>
                <a:spcPts val="0"/>
              </a:spcBef>
              <a:spcAft>
                <a:spcPts val="0"/>
              </a:spcAft>
              <a:buClr>
                <a:srgbClr val="000000"/>
              </a:buClr>
              <a:buSzPts val="1200"/>
              <a:buFont typeface="Arial"/>
              <a:buNone/>
            </a:pPr>
            <a:r>
              <a:rPr lang="ja-JP" altLang="en-US" sz="1200"/>
              <a:t>村上</a:t>
            </a:r>
            <a:r>
              <a:rPr lang="ja-JP" altLang="en-US" sz="1200">
                <a:solidFill>
                  <a:srgbClr val="000000"/>
                </a:solidFill>
                <a:latin typeface="Arial"/>
                <a:ea typeface="Arial"/>
                <a:cs typeface="Arial"/>
                <a:sym typeface="Arial"/>
              </a:rPr>
              <a:t>ビル </a:t>
            </a:r>
            <a:r>
              <a:rPr lang="ja-JP" sz="1200">
                <a:solidFill>
                  <a:srgbClr val="000000"/>
                </a:solidFill>
                <a:latin typeface="Arial"/>
                <a:ea typeface="Arial"/>
                <a:cs typeface="Arial"/>
                <a:sym typeface="Arial"/>
              </a:rPr>
              <a:t>H3,090mm✕W2,</a:t>
            </a:r>
            <a:r>
              <a:rPr lang="en-US" altLang="ja-JP" sz="1200" dirty="0"/>
              <a:t>912</a:t>
            </a:r>
            <a:r>
              <a:rPr lang="ja-JP" sz="1200">
                <a:solidFill>
                  <a:srgbClr val="000000"/>
                </a:solidFill>
                <a:latin typeface="Arial"/>
                <a:ea typeface="Arial"/>
                <a:cs typeface="Arial"/>
                <a:sym typeface="Arial"/>
              </a:rPr>
              <a:t>mm</a:t>
            </a:r>
            <a:endParaRPr sz="1200" b="0" i="0" u="none" strike="noStrike" cap="none" dirty="0">
              <a:solidFill>
                <a:srgbClr val="000000"/>
              </a:solidFill>
              <a:latin typeface="Arial"/>
              <a:ea typeface="Arial"/>
              <a:cs typeface="Arial"/>
              <a:sym typeface="Arial"/>
            </a:endParaRPr>
          </a:p>
        </p:txBody>
      </p:sp>
      <p:sp>
        <p:nvSpPr>
          <p:cNvPr id="400" name="Google Shape;400;p20"/>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1" name="Google Shape;401;p20"/>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402" name="Google Shape;402;p20"/>
          <p:cNvSpPr/>
          <p:nvPr/>
        </p:nvSpPr>
        <p:spPr>
          <a:xfrm rot="18130818">
            <a:off x="10716214" y="2661702"/>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3" name="Google Shape;403;p20"/>
          <p:cNvCxnSpPr>
            <a:cxnSpLocks/>
          </p:cNvCxnSpPr>
          <p:nvPr/>
        </p:nvCxnSpPr>
        <p:spPr>
          <a:xfrm>
            <a:off x="10721340" y="2312126"/>
            <a:ext cx="75111" cy="330816"/>
          </a:xfrm>
          <a:prstGeom prst="straightConnector1">
            <a:avLst/>
          </a:prstGeom>
          <a:noFill/>
          <a:ln w="19050" cap="flat" cmpd="sng">
            <a:solidFill>
              <a:srgbClr val="F4D313"/>
            </a:solidFill>
            <a:prstDash val="solid"/>
            <a:miter lim="800000"/>
            <a:headEnd type="none" w="sm" len="sm"/>
            <a:tailEnd type="triangle" w="med" len="med"/>
          </a:ln>
        </p:spPr>
      </p:cxnSp>
      <p:pic>
        <p:nvPicPr>
          <p:cNvPr id="6" name="図 5" descr="建物の前の歩道を歩いている&#10;&#10;中程度の精度で自動的に生成された説明">
            <a:extLst>
              <a:ext uri="{FF2B5EF4-FFF2-40B4-BE49-F238E27FC236}">
                <a16:creationId xmlns:a16="http://schemas.microsoft.com/office/drawing/2014/main" id="{C10563F8-B06B-8FF5-17B0-FA224884FD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64116" y="5863607"/>
            <a:ext cx="1082139" cy="811604"/>
          </a:xfrm>
          <a:prstGeom prst="rect">
            <a:avLst/>
          </a:prstGeom>
        </p:spPr>
      </p:pic>
      <p:sp>
        <p:nvSpPr>
          <p:cNvPr id="9" name="Google Shape;398;p20">
            <a:extLst>
              <a:ext uri="{FF2B5EF4-FFF2-40B4-BE49-F238E27FC236}">
                <a16:creationId xmlns:a16="http://schemas.microsoft.com/office/drawing/2014/main" id="{7B48E546-ABCF-8953-E590-75871CDD8633}"/>
              </a:ext>
            </a:extLst>
          </p:cNvPr>
          <p:cNvSpPr txBox="1"/>
          <p:nvPr/>
        </p:nvSpPr>
        <p:spPr>
          <a:xfrm>
            <a:off x="3698924" y="5829247"/>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en-US" altLang="ja-JP" sz="1200" b="0" i="0" dirty="0">
                <a:solidFill>
                  <a:schemeClr val="dk1"/>
                </a:solidFill>
                <a:latin typeface="Arial"/>
                <a:ea typeface="Arial"/>
                <a:cs typeface="Arial"/>
                <a:sym typeface="Arial"/>
              </a:rPr>
              <a:t>※</a:t>
            </a:r>
            <a:r>
              <a:rPr lang="ja-JP" altLang="en-US" sz="1200" b="0" i="0">
                <a:solidFill>
                  <a:schemeClr val="dk1"/>
                </a:solidFill>
                <a:latin typeface="Arial"/>
                <a:ea typeface="Arial"/>
                <a:cs typeface="Arial"/>
                <a:sym typeface="Arial"/>
              </a:rPr>
              <a:t>ポスターの前に道路標識がございます。</a:t>
            </a:r>
            <a:endParaRPr sz="1200" b="0" i="0" u="none" strike="noStrike" cap="none" dirty="0">
              <a:solidFill>
                <a:schemeClr val="dk1"/>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D17AA524-A5D1-B21A-0637-73B511BD44B3}"/>
              </a:ext>
            </a:extLst>
          </p:cNvPr>
          <p:cNvGrpSpPr/>
          <p:nvPr/>
        </p:nvGrpSpPr>
        <p:grpSpPr>
          <a:xfrm>
            <a:off x="3094950" y="1815397"/>
            <a:ext cx="5254875" cy="3941156"/>
            <a:chOff x="3094950" y="1815397"/>
            <a:chExt cx="5254875" cy="3941156"/>
          </a:xfrm>
        </p:grpSpPr>
        <p:pic>
          <p:nvPicPr>
            <p:cNvPr id="8" name="図 7" descr="建物の窓&#10;&#10;自動的に生成された説明">
              <a:extLst>
                <a:ext uri="{FF2B5EF4-FFF2-40B4-BE49-F238E27FC236}">
                  <a16:creationId xmlns:a16="http://schemas.microsoft.com/office/drawing/2014/main" id="{C3F174D9-CB1F-020D-EA97-635A90DEB5D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94950" y="1815397"/>
              <a:ext cx="5254875" cy="3941156"/>
            </a:xfrm>
            <a:prstGeom prst="rect">
              <a:avLst/>
            </a:prstGeom>
          </p:spPr>
        </p:pic>
        <p:sp>
          <p:nvSpPr>
            <p:cNvPr id="10" name="フリーフォーム 9">
              <a:extLst>
                <a:ext uri="{FF2B5EF4-FFF2-40B4-BE49-F238E27FC236}">
                  <a16:creationId xmlns:a16="http://schemas.microsoft.com/office/drawing/2014/main" id="{CDF69B82-2976-67AB-217E-659A923FC315}"/>
                </a:ext>
              </a:extLst>
            </p:cNvPr>
            <p:cNvSpPr/>
            <p:nvPr/>
          </p:nvSpPr>
          <p:spPr>
            <a:xfrm>
              <a:off x="4091354" y="2364154"/>
              <a:ext cx="2270369" cy="2368061"/>
            </a:xfrm>
            <a:custGeom>
              <a:avLst/>
              <a:gdLst>
                <a:gd name="connsiteX0" fmla="*/ 168031 w 2270369"/>
                <a:gd name="connsiteY0" fmla="*/ 0 h 2368061"/>
                <a:gd name="connsiteX1" fmla="*/ 0 w 2270369"/>
                <a:gd name="connsiteY1" fmla="*/ 2297723 h 2368061"/>
                <a:gd name="connsiteX2" fmla="*/ 2270369 w 2270369"/>
                <a:gd name="connsiteY2" fmla="*/ 2368061 h 2368061"/>
                <a:gd name="connsiteX3" fmla="*/ 2250831 w 2270369"/>
                <a:gd name="connsiteY3" fmla="*/ 19538 h 2368061"/>
                <a:gd name="connsiteX4" fmla="*/ 168031 w 2270369"/>
                <a:gd name="connsiteY4" fmla="*/ 0 h 236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369" h="2368061">
                  <a:moveTo>
                    <a:pt x="168031" y="0"/>
                  </a:moveTo>
                  <a:lnTo>
                    <a:pt x="0" y="2297723"/>
                  </a:lnTo>
                  <a:lnTo>
                    <a:pt x="2270369" y="2368061"/>
                  </a:lnTo>
                  <a:lnTo>
                    <a:pt x="2250831" y="19538"/>
                  </a:lnTo>
                  <a:lnTo>
                    <a:pt x="168031" y="0"/>
                  </a:lnTo>
                  <a:close/>
                </a:path>
              </a:pathLst>
            </a:custGeom>
            <a:solidFill>
              <a:srgbClr val="A0A0A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00682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1"/>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D8D8D8"/>
              </a:solidFill>
              <a:latin typeface="Arial"/>
              <a:ea typeface="Arial"/>
              <a:cs typeface="Arial"/>
              <a:sym typeface="Arial"/>
            </a:endParaRPr>
          </a:p>
        </p:txBody>
      </p:sp>
      <p:sp>
        <p:nvSpPr>
          <p:cNvPr id="410" name="Google Shape;410;p21"/>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1" name="Google Shape;411;p21"/>
          <p:cNvSpPr txBox="1"/>
          <p:nvPr/>
        </p:nvSpPr>
        <p:spPr>
          <a:xfrm>
            <a:off x="3171926" y="1601767"/>
            <a:ext cx="8378366" cy="137935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b="1" u="sng">
                <a:solidFill>
                  <a:schemeClr val="dk1"/>
                </a:solidFill>
                <a:latin typeface="Arial"/>
                <a:ea typeface="Arial"/>
                <a:cs typeface="Arial"/>
                <a:sym typeface="Arial"/>
              </a:rPr>
              <a:t>◆港区景観条例について</a:t>
            </a:r>
            <a:endParaRPr sz="1200" b="1" u="sng">
              <a:solidFill>
                <a:schemeClr val="dk1"/>
              </a:solidFill>
              <a:latin typeface="Arial"/>
              <a:ea typeface="Arial"/>
              <a:cs typeface="Arial"/>
              <a:sym typeface="Arial"/>
            </a:endParaRPr>
          </a:p>
          <a:p>
            <a:pPr marL="0" marR="0" lvl="0" indent="0" algn="l" rtl="0">
              <a:lnSpc>
                <a:spcPct val="125000"/>
              </a:lnSpc>
              <a:spcBef>
                <a:spcPts val="240"/>
              </a:spcBef>
              <a:spcAft>
                <a:spcPts val="0"/>
              </a:spcAft>
              <a:buNone/>
            </a:pPr>
            <a:r>
              <a:rPr lang="ja-JP" sz="1200" b="1">
                <a:solidFill>
                  <a:schemeClr val="dk1"/>
                </a:solidFill>
                <a:latin typeface="Arial"/>
                <a:ea typeface="Arial"/>
                <a:cs typeface="Arial"/>
                <a:sym typeface="Arial"/>
              </a:rPr>
              <a:t>・港区によるビジュアル審査がございます。ラフデザインを掲出開始の2.5ヶ月前までにご提出ください（ご相談）</a:t>
            </a:r>
            <a:endParaRPr sz="1200" b="1">
              <a:solidFill>
                <a:schemeClr val="dk1"/>
              </a:solidFill>
              <a:latin typeface="Arial"/>
              <a:ea typeface="Arial"/>
              <a:cs typeface="Arial"/>
              <a:sym typeface="Arial"/>
            </a:endParaRPr>
          </a:p>
          <a:p>
            <a:pPr marL="0" marR="0" lvl="0" indent="0" algn="l" rtl="0">
              <a:lnSpc>
                <a:spcPct val="125000"/>
              </a:lnSpc>
              <a:spcBef>
                <a:spcPts val="240"/>
              </a:spcBef>
              <a:spcAft>
                <a:spcPts val="0"/>
              </a:spcAft>
              <a:buNone/>
            </a:pPr>
            <a:r>
              <a:rPr lang="ja-JP" sz="1200" b="1">
                <a:solidFill>
                  <a:schemeClr val="dk1"/>
                </a:solidFill>
                <a:latin typeface="Arial"/>
                <a:ea typeface="Arial"/>
                <a:cs typeface="Arial"/>
                <a:sym typeface="Arial"/>
              </a:rPr>
              <a:t>・景観事前協議にて承認となったビジュアルのみ掲出が可能です。協議内容によってはアドバイザーの助言に応じて</a:t>
            </a:r>
            <a:endParaRPr sz="1200" b="1">
              <a:solidFill>
                <a:schemeClr val="dk1"/>
              </a:solidFill>
              <a:latin typeface="Arial"/>
              <a:ea typeface="Arial"/>
              <a:cs typeface="Arial"/>
              <a:sym typeface="Arial"/>
            </a:endParaRPr>
          </a:p>
          <a:p>
            <a:pPr marL="0" marR="0" lvl="0" indent="0" algn="l" rtl="0">
              <a:lnSpc>
                <a:spcPct val="125000"/>
              </a:lnSpc>
              <a:spcBef>
                <a:spcPts val="240"/>
              </a:spcBef>
              <a:spcAft>
                <a:spcPts val="0"/>
              </a:spcAft>
              <a:buNone/>
            </a:pPr>
            <a:r>
              <a:rPr lang="ja-JP" sz="1200" b="1">
                <a:solidFill>
                  <a:schemeClr val="dk1"/>
                </a:solidFill>
                <a:latin typeface="Arial"/>
                <a:ea typeface="Arial"/>
                <a:cs typeface="Arial"/>
                <a:sym typeface="Arial"/>
              </a:rPr>
              <a:t>　複数回の修正を行っていただくことがございます。</a:t>
            </a:r>
            <a:endParaRPr sz="1200" b="1">
              <a:solidFill>
                <a:schemeClr val="dk1"/>
              </a:solidFill>
              <a:latin typeface="Arial"/>
              <a:ea typeface="Arial"/>
              <a:cs typeface="Arial"/>
              <a:sym typeface="Arial"/>
            </a:endParaRPr>
          </a:p>
          <a:p>
            <a:pPr marL="0" marR="0" lvl="0" indent="0" algn="l" rtl="0">
              <a:lnSpc>
                <a:spcPct val="125000"/>
              </a:lnSpc>
              <a:spcBef>
                <a:spcPts val="240"/>
              </a:spcBef>
              <a:spcAft>
                <a:spcPts val="0"/>
              </a:spcAft>
              <a:buNone/>
            </a:pPr>
            <a:r>
              <a:rPr lang="ja-JP" sz="1200" b="1">
                <a:solidFill>
                  <a:srgbClr val="C00000"/>
                </a:solidFill>
                <a:latin typeface="Arial"/>
                <a:ea typeface="Arial"/>
                <a:cs typeface="Arial"/>
                <a:sym typeface="Arial"/>
              </a:rPr>
              <a:t>・ビジュアルによっては掲出できない可能性がございますので、ビジュアルの内容が決定後のお申込みとなります。</a:t>
            </a:r>
            <a:endParaRPr sz="1200" b="1">
              <a:solidFill>
                <a:srgbClr val="C00000"/>
              </a:solidFill>
              <a:latin typeface="Arial"/>
              <a:ea typeface="Arial"/>
              <a:cs typeface="Arial"/>
              <a:sym typeface="Arial"/>
            </a:endParaRPr>
          </a:p>
        </p:txBody>
      </p:sp>
      <p:sp>
        <p:nvSpPr>
          <p:cNvPr id="412" name="Google Shape;412;p21"/>
          <p:cNvSpPr txBox="1"/>
          <p:nvPr/>
        </p:nvSpPr>
        <p:spPr>
          <a:xfrm rot="-5400000">
            <a:off x="-1865020" y="2592775"/>
            <a:ext cx="594585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SCHEDULE</a:t>
            </a:r>
            <a:endParaRPr/>
          </a:p>
        </p:txBody>
      </p:sp>
      <p:sp>
        <p:nvSpPr>
          <p:cNvPr id="413" name="Google Shape;413;p21"/>
          <p:cNvSpPr/>
          <p:nvPr/>
        </p:nvSpPr>
        <p:spPr>
          <a:xfrm>
            <a:off x="3551329" y="3471488"/>
            <a:ext cx="1372924"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港区への</a:t>
            </a:r>
            <a:endParaRPr/>
          </a:p>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事前デザイン相談</a:t>
            </a:r>
            <a:endParaRPr sz="1000" b="1" i="0" u="none" strike="noStrike" cap="none">
              <a:solidFill>
                <a:schemeClr val="dk1"/>
              </a:solidFill>
              <a:latin typeface="Arial"/>
              <a:ea typeface="Arial"/>
              <a:cs typeface="Arial"/>
              <a:sym typeface="Arial"/>
            </a:endParaRPr>
          </a:p>
        </p:txBody>
      </p:sp>
      <p:sp>
        <p:nvSpPr>
          <p:cNvPr id="414" name="Google Shape;414;p21"/>
          <p:cNvSpPr/>
          <p:nvPr/>
        </p:nvSpPr>
        <p:spPr>
          <a:xfrm>
            <a:off x="5011582" y="3471488"/>
            <a:ext cx="1808698"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港区への</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デザイン審査・景観協議</a:t>
            </a:r>
            <a:endParaRPr sz="10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000" b="1">
                <a:solidFill>
                  <a:schemeClr val="dk1"/>
                </a:solidFill>
                <a:latin typeface="Arial"/>
                <a:ea typeface="Arial"/>
                <a:cs typeface="Arial"/>
                <a:sym typeface="Arial"/>
              </a:rPr>
              <a:t>2週間</a:t>
            </a:r>
            <a:endParaRPr sz="1000" b="1" i="0" u="none" strike="noStrike" cap="none" dirty="0">
              <a:solidFill>
                <a:schemeClr val="dk1"/>
              </a:solidFill>
              <a:latin typeface="Arial"/>
              <a:ea typeface="Arial"/>
              <a:cs typeface="Arial"/>
              <a:sym typeface="Arial"/>
            </a:endParaRPr>
          </a:p>
        </p:txBody>
      </p:sp>
      <p:grpSp>
        <p:nvGrpSpPr>
          <p:cNvPr id="415" name="Google Shape;415;p21"/>
          <p:cNvGrpSpPr/>
          <p:nvPr/>
        </p:nvGrpSpPr>
        <p:grpSpPr>
          <a:xfrm>
            <a:off x="4448699" y="4089966"/>
            <a:ext cx="1022142" cy="734166"/>
            <a:chOff x="3971346" y="4314857"/>
            <a:chExt cx="1022142" cy="734166"/>
          </a:xfrm>
        </p:grpSpPr>
        <p:sp>
          <p:nvSpPr>
            <p:cNvPr id="416" name="Google Shape;416;p21"/>
            <p:cNvSpPr/>
            <p:nvPr/>
          </p:nvSpPr>
          <p:spPr>
            <a:xfrm rot="-5400000">
              <a:off x="4099631" y="4236290"/>
              <a:ext cx="734166" cy="891300"/>
            </a:xfrm>
            <a:prstGeom prst="homePlate">
              <a:avLst>
                <a:gd name="adj" fmla="val 22728"/>
              </a:avLst>
            </a:prstGeom>
            <a:solidFill>
              <a:schemeClr val="dk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rgbClr val="FFFFFF"/>
                </a:solidFill>
                <a:latin typeface="Arial"/>
                <a:ea typeface="Arial"/>
                <a:cs typeface="Arial"/>
                <a:sym typeface="Arial"/>
              </a:endParaRPr>
            </a:p>
          </p:txBody>
        </p:sp>
        <p:sp>
          <p:nvSpPr>
            <p:cNvPr id="417" name="Google Shape;417;p21"/>
            <p:cNvSpPr txBox="1"/>
            <p:nvPr/>
          </p:nvSpPr>
          <p:spPr>
            <a:xfrm>
              <a:off x="3971346" y="4552277"/>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lt1"/>
                  </a:solidFill>
                  <a:latin typeface="Arial"/>
                  <a:ea typeface="Arial"/>
                  <a:cs typeface="Arial"/>
                  <a:sym typeface="Arial"/>
                </a:rPr>
                <a:t>お申し込み</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ja-JP" sz="1000" b="1">
                  <a:solidFill>
                    <a:schemeClr val="lt1"/>
                  </a:solidFill>
                  <a:latin typeface="Arial"/>
                  <a:ea typeface="Arial"/>
                  <a:cs typeface="Arial"/>
                  <a:sym typeface="Arial"/>
                </a:rPr>
                <a:t>2ヶ月前</a:t>
              </a:r>
              <a:endParaRPr sz="1000" b="1" i="0" u="none" strike="noStrike" cap="none">
                <a:solidFill>
                  <a:schemeClr val="lt1"/>
                </a:solidFill>
                <a:latin typeface="Arial"/>
                <a:ea typeface="Arial"/>
                <a:cs typeface="Arial"/>
                <a:sym typeface="Arial"/>
              </a:endParaRPr>
            </a:p>
          </p:txBody>
        </p:sp>
      </p:grpSp>
      <p:grpSp>
        <p:nvGrpSpPr>
          <p:cNvPr id="418" name="Google Shape;418;p21"/>
          <p:cNvGrpSpPr/>
          <p:nvPr/>
        </p:nvGrpSpPr>
        <p:grpSpPr>
          <a:xfrm>
            <a:off x="7434541" y="3483094"/>
            <a:ext cx="1022142" cy="1341038"/>
            <a:chOff x="6273587" y="3704588"/>
            <a:chExt cx="1022142" cy="1341038"/>
          </a:xfrm>
        </p:grpSpPr>
        <p:cxnSp>
          <p:nvCxnSpPr>
            <p:cNvPr id="419" name="Google Shape;419;p21"/>
            <p:cNvCxnSpPr/>
            <p:nvPr/>
          </p:nvCxnSpPr>
          <p:spPr>
            <a:xfrm>
              <a:off x="6787093" y="3704588"/>
              <a:ext cx="0" cy="596348"/>
            </a:xfrm>
            <a:prstGeom prst="straightConnector1">
              <a:avLst/>
            </a:prstGeom>
            <a:noFill/>
            <a:ln w="38100" cap="flat" cmpd="sng">
              <a:solidFill>
                <a:schemeClr val="dk1"/>
              </a:solidFill>
              <a:prstDash val="solid"/>
              <a:miter lim="800000"/>
              <a:headEnd type="none" w="sm" len="sm"/>
              <a:tailEnd type="none" w="sm" len="sm"/>
            </a:ln>
          </p:spPr>
        </p:cxnSp>
        <p:sp>
          <p:nvSpPr>
            <p:cNvPr id="420" name="Google Shape;420;p21"/>
            <p:cNvSpPr/>
            <p:nvPr/>
          </p:nvSpPr>
          <p:spPr>
            <a:xfrm rot="-5400000">
              <a:off x="6420010" y="4232893"/>
              <a:ext cx="734166" cy="891300"/>
            </a:xfrm>
            <a:prstGeom prst="homePlate">
              <a:avLst>
                <a:gd name="adj" fmla="val 22728"/>
              </a:avLst>
            </a:prstGeom>
            <a:solidFill>
              <a:schemeClr val="dk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rgbClr val="FFFFFF"/>
                </a:solidFill>
                <a:latin typeface="Arial"/>
                <a:ea typeface="Arial"/>
                <a:cs typeface="Arial"/>
                <a:sym typeface="Arial"/>
              </a:endParaRPr>
            </a:p>
          </p:txBody>
        </p:sp>
        <p:sp>
          <p:nvSpPr>
            <p:cNvPr id="421" name="Google Shape;421;p21"/>
            <p:cNvSpPr txBox="1"/>
            <p:nvPr/>
          </p:nvSpPr>
          <p:spPr>
            <a:xfrm>
              <a:off x="6273587" y="4548880"/>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lt1"/>
                  </a:solidFill>
                  <a:latin typeface="Arial"/>
                  <a:ea typeface="Arial"/>
                  <a:cs typeface="Arial"/>
                  <a:sym typeface="Arial"/>
                </a:rPr>
                <a:t>データ入稿</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lt1"/>
                  </a:solidFill>
                  <a:latin typeface="Arial"/>
                  <a:ea typeface="Arial"/>
                  <a:cs typeface="Arial"/>
                  <a:sym typeface="Arial"/>
                </a:rPr>
                <a:t>1ヶ月前</a:t>
              </a:r>
              <a:endParaRPr sz="1000" b="1" i="0" u="none" strike="noStrike" cap="none">
                <a:solidFill>
                  <a:schemeClr val="lt1"/>
                </a:solidFill>
                <a:latin typeface="Arial"/>
                <a:ea typeface="Arial"/>
                <a:cs typeface="Arial"/>
                <a:sym typeface="Arial"/>
              </a:endParaRPr>
            </a:p>
          </p:txBody>
        </p:sp>
      </p:grpSp>
      <p:sp>
        <p:nvSpPr>
          <p:cNvPr id="422" name="Google Shape;422;p21"/>
          <p:cNvSpPr/>
          <p:nvPr/>
        </p:nvSpPr>
        <p:spPr>
          <a:xfrm>
            <a:off x="8049235" y="3471488"/>
            <a:ext cx="812864"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初校</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000" b="1">
                <a:solidFill>
                  <a:schemeClr val="dk1"/>
                </a:solidFill>
                <a:latin typeface="Arial"/>
                <a:ea typeface="Arial"/>
                <a:cs typeface="Arial"/>
                <a:sym typeface="Arial"/>
              </a:rPr>
              <a:t>1週間</a:t>
            </a:r>
            <a:endParaRPr sz="1000" b="1" i="0" u="none" strike="noStrike" cap="none">
              <a:solidFill>
                <a:schemeClr val="dk1"/>
              </a:solidFill>
              <a:latin typeface="Arial"/>
              <a:ea typeface="Arial"/>
              <a:cs typeface="Arial"/>
              <a:sym typeface="Arial"/>
            </a:endParaRPr>
          </a:p>
        </p:txBody>
      </p:sp>
      <p:sp>
        <p:nvSpPr>
          <p:cNvPr id="423" name="Google Shape;423;p21"/>
          <p:cNvSpPr/>
          <p:nvPr/>
        </p:nvSpPr>
        <p:spPr>
          <a:xfrm>
            <a:off x="9686751" y="3471488"/>
            <a:ext cx="1494858"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広告物の製作</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ja-JP" sz="1000" b="1" i="0" u="none" strike="noStrike" cap="none">
                <a:solidFill>
                  <a:schemeClr val="dk1"/>
                </a:solidFill>
                <a:latin typeface="Arial"/>
                <a:ea typeface="Arial"/>
                <a:cs typeface="Arial"/>
                <a:sym typeface="Arial"/>
              </a:rPr>
              <a:t>2週間</a:t>
            </a:r>
            <a:endParaRPr/>
          </a:p>
        </p:txBody>
      </p:sp>
      <p:cxnSp>
        <p:nvCxnSpPr>
          <p:cNvPr id="424" name="Google Shape;424;p21"/>
          <p:cNvCxnSpPr/>
          <p:nvPr/>
        </p:nvCxnSpPr>
        <p:spPr>
          <a:xfrm>
            <a:off x="11242359" y="3461753"/>
            <a:ext cx="0" cy="596348"/>
          </a:xfrm>
          <a:prstGeom prst="straightConnector1">
            <a:avLst/>
          </a:prstGeom>
          <a:noFill/>
          <a:ln w="38100" cap="flat" cmpd="sng">
            <a:solidFill>
              <a:schemeClr val="dk1"/>
            </a:solidFill>
            <a:prstDash val="solid"/>
            <a:miter lim="800000"/>
            <a:headEnd type="none" w="sm" len="sm"/>
            <a:tailEnd type="none" w="sm" len="sm"/>
          </a:ln>
        </p:spPr>
      </p:cxnSp>
      <p:sp>
        <p:nvSpPr>
          <p:cNvPr id="425" name="Google Shape;425;p21"/>
          <p:cNvSpPr/>
          <p:nvPr/>
        </p:nvSpPr>
        <p:spPr>
          <a:xfrm rot="-5400000">
            <a:off x="10875276" y="3990058"/>
            <a:ext cx="734166" cy="891300"/>
          </a:xfrm>
          <a:prstGeom prst="homePlate">
            <a:avLst>
              <a:gd name="adj" fmla="val 22728"/>
            </a:avLst>
          </a:prstGeom>
          <a:solidFill>
            <a:schemeClr val="dk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chemeClr val="lt1"/>
              </a:solidFill>
              <a:latin typeface="Arial"/>
              <a:ea typeface="Arial"/>
              <a:cs typeface="Arial"/>
              <a:sym typeface="Arial"/>
            </a:endParaRPr>
          </a:p>
        </p:txBody>
      </p:sp>
      <p:sp>
        <p:nvSpPr>
          <p:cNvPr id="426" name="Google Shape;426;p21"/>
          <p:cNvSpPr txBox="1"/>
          <p:nvPr/>
        </p:nvSpPr>
        <p:spPr>
          <a:xfrm>
            <a:off x="10734366" y="4364096"/>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lt1"/>
                </a:solidFill>
                <a:latin typeface="Arial"/>
                <a:ea typeface="Arial"/>
                <a:cs typeface="Arial"/>
                <a:sym typeface="Arial"/>
              </a:rPr>
              <a:t>掲出開始</a:t>
            </a:r>
            <a:endParaRPr sz="1000" b="1" i="0" u="none" strike="noStrike" cap="none">
              <a:solidFill>
                <a:schemeClr val="lt1"/>
              </a:solidFill>
              <a:latin typeface="Arial"/>
              <a:ea typeface="Arial"/>
              <a:cs typeface="Arial"/>
              <a:sym typeface="Arial"/>
            </a:endParaRPr>
          </a:p>
        </p:txBody>
      </p:sp>
      <p:sp>
        <p:nvSpPr>
          <p:cNvPr id="427" name="Google Shape;427;p21"/>
          <p:cNvSpPr/>
          <p:nvPr/>
        </p:nvSpPr>
        <p:spPr>
          <a:xfrm>
            <a:off x="8927622" y="3471488"/>
            <a:ext cx="691583"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a:solidFill>
                  <a:schemeClr val="dk1"/>
                </a:solidFill>
                <a:latin typeface="Arial"/>
                <a:ea typeface="Arial"/>
                <a:cs typeface="Arial"/>
                <a:sym typeface="Arial"/>
              </a:rPr>
              <a:t>再</a:t>
            </a:r>
            <a:r>
              <a:rPr lang="ja-JP" sz="1000" b="1" i="0" u="none" strike="noStrike" cap="none">
                <a:solidFill>
                  <a:schemeClr val="dk1"/>
                </a:solidFill>
                <a:latin typeface="Arial"/>
                <a:ea typeface="Arial"/>
                <a:cs typeface="Arial"/>
                <a:sym typeface="Arial"/>
              </a:rPr>
              <a:t>校</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000" b="1">
                <a:solidFill>
                  <a:schemeClr val="dk1"/>
                </a:solidFill>
                <a:latin typeface="Arial"/>
                <a:ea typeface="Arial"/>
                <a:cs typeface="Arial"/>
                <a:sym typeface="Arial"/>
              </a:rPr>
              <a:t>1週間</a:t>
            </a:r>
            <a:endParaRPr sz="1000" b="1" i="0" u="none" strike="noStrike" cap="none">
              <a:solidFill>
                <a:schemeClr val="dk1"/>
              </a:solidFill>
              <a:latin typeface="Arial"/>
              <a:ea typeface="Arial"/>
              <a:cs typeface="Arial"/>
              <a:sym typeface="Arial"/>
            </a:endParaRPr>
          </a:p>
        </p:txBody>
      </p:sp>
      <p:cxnSp>
        <p:nvCxnSpPr>
          <p:cNvPr id="428" name="Google Shape;428;p21"/>
          <p:cNvCxnSpPr/>
          <p:nvPr/>
        </p:nvCxnSpPr>
        <p:spPr>
          <a:xfrm>
            <a:off x="4959770" y="3493617"/>
            <a:ext cx="0" cy="596348"/>
          </a:xfrm>
          <a:prstGeom prst="straightConnector1">
            <a:avLst/>
          </a:prstGeom>
          <a:noFill/>
          <a:ln w="38100" cap="flat" cmpd="sng">
            <a:solidFill>
              <a:schemeClr val="dk1"/>
            </a:solidFill>
            <a:prstDash val="solid"/>
            <a:miter lim="800000"/>
            <a:headEnd type="none" w="sm" len="sm"/>
            <a:tailEnd type="none" w="sm" len="sm"/>
          </a:ln>
        </p:spPr>
      </p:cxnSp>
      <p:sp>
        <p:nvSpPr>
          <p:cNvPr id="429" name="Google Shape;429;p21"/>
          <p:cNvSpPr/>
          <p:nvPr/>
        </p:nvSpPr>
        <p:spPr>
          <a:xfrm>
            <a:off x="6813439" y="3471488"/>
            <a:ext cx="1068673" cy="547315"/>
          </a:xfrm>
          <a:prstGeom prst="homePlate">
            <a:avLst>
              <a:gd name="adj" fmla="val 22728"/>
            </a:avLst>
          </a:prstGeom>
          <a:solidFill>
            <a:srgbClr val="FFFFF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デザイン</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000" b="1" i="0" u="none" strike="noStrike" cap="none">
                <a:solidFill>
                  <a:schemeClr val="dk1"/>
                </a:solidFill>
                <a:latin typeface="Arial"/>
                <a:ea typeface="Arial"/>
                <a:cs typeface="Arial"/>
                <a:sym typeface="Arial"/>
              </a:rPr>
              <a:t>修正期間</a:t>
            </a:r>
            <a:endParaRPr sz="10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000" b="1">
                <a:solidFill>
                  <a:schemeClr val="dk1"/>
                </a:solidFill>
                <a:latin typeface="Arial"/>
                <a:ea typeface="Arial"/>
                <a:cs typeface="Arial"/>
                <a:sym typeface="Arial"/>
              </a:rPr>
              <a:t>1週間</a:t>
            </a:r>
            <a:endParaRPr sz="1000" b="1" i="0" u="none" strike="noStrike" cap="none">
              <a:solidFill>
                <a:schemeClr val="dk1"/>
              </a:solidFill>
              <a:latin typeface="Arial"/>
              <a:ea typeface="Arial"/>
              <a:cs typeface="Arial"/>
              <a:sym typeface="Arial"/>
            </a:endParaRPr>
          </a:p>
        </p:txBody>
      </p:sp>
      <p:grpSp>
        <p:nvGrpSpPr>
          <p:cNvPr id="430" name="Google Shape;430;p21"/>
          <p:cNvGrpSpPr/>
          <p:nvPr/>
        </p:nvGrpSpPr>
        <p:grpSpPr>
          <a:xfrm>
            <a:off x="2912146" y="4089965"/>
            <a:ext cx="1022142" cy="734166"/>
            <a:chOff x="3953626" y="4314857"/>
            <a:chExt cx="1022142" cy="734166"/>
          </a:xfrm>
        </p:grpSpPr>
        <p:sp>
          <p:nvSpPr>
            <p:cNvPr id="431" name="Google Shape;431;p21"/>
            <p:cNvSpPr/>
            <p:nvPr/>
          </p:nvSpPr>
          <p:spPr>
            <a:xfrm rot="-5400000">
              <a:off x="4099631" y="4236290"/>
              <a:ext cx="734166" cy="891300"/>
            </a:xfrm>
            <a:prstGeom prst="homePlate">
              <a:avLst>
                <a:gd name="adj" fmla="val 22728"/>
              </a:avLst>
            </a:prstGeom>
            <a:solidFill>
              <a:schemeClr val="dk1"/>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00" b="1" i="0" u="none" strike="noStrike" cap="none">
                <a:solidFill>
                  <a:srgbClr val="FFFFFF"/>
                </a:solidFill>
                <a:latin typeface="Arial"/>
                <a:ea typeface="Arial"/>
                <a:cs typeface="Arial"/>
                <a:sym typeface="Arial"/>
              </a:endParaRPr>
            </a:p>
          </p:txBody>
        </p:sp>
        <p:sp>
          <p:nvSpPr>
            <p:cNvPr id="432" name="Google Shape;432;p21"/>
            <p:cNvSpPr txBox="1"/>
            <p:nvPr/>
          </p:nvSpPr>
          <p:spPr>
            <a:xfrm>
              <a:off x="3953626" y="4472298"/>
              <a:ext cx="1022142" cy="4634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lt1"/>
                  </a:solidFill>
                  <a:latin typeface="Arial"/>
                  <a:ea typeface="Arial"/>
                  <a:cs typeface="Arial"/>
                  <a:sym typeface="Arial"/>
                </a:rPr>
                <a:t>ラフ</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ja-JP" sz="1000" b="1" i="0" u="none" strike="noStrike" cap="none">
                  <a:solidFill>
                    <a:schemeClr val="lt1"/>
                  </a:solidFill>
                  <a:latin typeface="Arial"/>
                  <a:ea typeface="Arial"/>
                  <a:cs typeface="Arial"/>
                  <a:sym typeface="Arial"/>
                </a:rPr>
                <a:t>デザイン提出</a:t>
              </a:r>
              <a:endParaRPr sz="10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ja-JP" sz="1000" b="1">
                  <a:solidFill>
                    <a:schemeClr val="lt1"/>
                  </a:solidFill>
                  <a:latin typeface="Arial"/>
                  <a:ea typeface="Arial"/>
                  <a:cs typeface="Arial"/>
                  <a:sym typeface="Arial"/>
                </a:rPr>
                <a:t>2.5ヶ月前</a:t>
              </a:r>
              <a:endParaRPr sz="1000" b="1" i="0" u="none" strike="noStrike" cap="none">
                <a:solidFill>
                  <a:schemeClr val="lt1"/>
                </a:solidFill>
                <a:latin typeface="Arial"/>
                <a:ea typeface="Arial"/>
                <a:cs typeface="Arial"/>
                <a:sym typeface="Arial"/>
              </a:endParaRPr>
            </a:p>
          </p:txBody>
        </p:sp>
      </p:grpSp>
      <p:cxnSp>
        <p:nvCxnSpPr>
          <p:cNvPr id="433" name="Google Shape;433;p21"/>
          <p:cNvCxnSpPr/>
          <p:nvPr/>
        </p:nvCxnSpPr>
        <p:spPr>
          <a:xfrm>
            <a:off x="3440937" y="3493616"/>
            <a:ext cx="0" cy="596348"/>
          </a:xfrm>
          <a:prstGeom prst="straightConnector1">
            <a:avLst/>
          </a:prstGeom>
          <a:noFill/>
          <a:ln w="38100" cap="flat" cmpd="sng">
            <a:solidFill>
              <a:schemeClr val="dk1"/>
            </a:solidFill>
            <a:prstDash val="solid"/>
            <a:miter lim="800000"/>
            <a:headEnd type="none" w="sm" len="sm"/>
            <a:tailEnd type="none" w="sm" len="sm"/>
          </a:ln>
        </p:spPr>
      </p:cxnSp>
      <p:sp>
        <p:nvSpPr>
          <p:cNvPr id="434" name="Google Shape;434;p21"/>
          <p:cNvSpPr txBox="1"/>
          <p:nvPr/>
        </p:nvSpPr>
        <p:spPr>
          <a:xfrm>
            <a:off x="6869270" y="4926807"/>
            <a:ext cx="4493538" cy="30829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b="1">
                <a:solidFill>
                  <a:schemeClr val="dk1"/>
                </a:solidFill>
                <a:latin typeface="Arial"/>
                <a:ea typeface="Arial"/>
                <a:cs typeface="Arial"/>
                <a:sym typeface="Arial"/>
              </a:rPr>
              <a:t>※上記スケジュールはあくまでも目安です。ご相談ください。</a:t>
            </a:r>
            <a:endParaRPr sz="1200" b="1">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2"/>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D8D8D8"/>
              </a:solidFill>
              <a:latin typeface="Arial"/>
              <a:ea typeface="Arial"/>
              <a:cs typeface="Arial"/>
              <a:sym typeface="Arial"/>
            </a:endParaRPr>
          </a:p>
        </p:txBody>
      </p:sp>
      <p:sp>
        <p:nvSpPr>
          <p:cNvPr id="441" name="Google Shape;441;p22"/>
          <p:cNvSpPr txBox="1"/>
          <p:nvPr/>
        </p:nvSpPr>
        <p:spPr>
          <a:xfrm>
            <a:off x="223645" y="100590"/>
            <a:ext cx="6497291"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7000"/>
              <a:buFont typeface="Arial"/>
              <a:buNone/>
            </a:pPr>
            <a:r>
              <a:rPr lang="ja-JP" sz="7000" b="1">
                <a:solidFill>
                  <a:schemeClr val="dk1"/>
                </a:solidFill>
                <a:latin typeface="Arial"/>
                <a:ea typeface="Arial"/>
                <a:cs typeface="Arial"/>
                <a:sym typeface="Arial"/>
              </a:rPr>
              <a:t>DESIGN DATA</a:t>
            </a:r>
            <a:endParaRPr sz="1800">
              <a:solidFill>
                <a:schemeClr val="dk1"/>
              </a:solidFill>
              <a:latin typeface="Arial"/>
              <a:ea typeface="Arial"/>
              <a:cs typeface="Arial"/>
              <a:sym typeface="Arial"/>
            </a:endParaRPr>
          </a:p>
        </p:txBody>
      </p:sp>
      <p:sp>
        <p:nvSpPr>
          <p:cNvPr id="442" name="Google Shape;442;p22"/>
          <p:cNvSpPr txBox="1"/>
          <p:nvPr/>
        </p:nvSpPr>
        <p:spPr>
          <a:xfrm>
            <a:off x="2073431" y="4810205"/>
            <a:ext cx="860386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000"/>
              <a:buFont typeface="Arial"/>
              <a:buNone/>
            </a:pPr>
            <a:r>
              <a:rPr lang="ja-JP" sz="1000" b="1">
                <a:solidFill>
                  <a:srgbClr val="C00000"/>
                </a:solidFill>
                <a:latin typeface="Arial"/>
                <a:ea typeface="Arial"/>
                <a:cs typeface="Arial"/>
                <a:sym typeface="Arial"/>
              </a:rPr>
              <a:t>※1箇所あたり1デザイン、1テキスト、1ロゴが基本となります。その他ご希望については港区の確認が必要となります。</a:t>
            </a:r>
            <a:endParaRPr sz="1000" b="1">
              <a:solidFill>
                <a:srgbClr val="C00000"/>
              </a:solidFill>
              <a:latin typeface="Arial"/>
              <a:ea typeface="Arial"/>
              <a:cs typeface="Arial"/>
              <a:sym typeface="Arial"/>
            </a:endParaRPr>
          </a:p>
          <a:p>
            <a:pPr marL="0" marR="0" lvl="0" indent="0" algn="l" rtl="0">
              <a:spcBef>
                <a:spcPts val="0"/>
              </a:spcBef>
              <a:spcAft>
                <a:spcPts val="0"/>
              </a:spcAft>
              <a:buClr>
                <a:srgbClr val="C00000"/>
              </a:buClr>
              <a:buSzPts val="1000"/>
              <a:buFont typeface="Arial"/>
              <a:buNone/>
            </a:pPr>
            <a:r>
              <a:rPr lang="ja-JP" sz="1000" b="1">
                <a:solidFill>
                  <a:srgbClr val="C00000"/>
                </a:solidFill>
                <a:latin typeface="Arial"/>
                <a:ea typeface="Arial"/>
                <a:cs typeface="Arial"/>
                <a:sym typeface="Arial"/>
              </a:rPr>
              <a:t>※指摘されやすい事項「人物の顔が大きい」「文字要素が多い」</a:t>
            </a:r>
            <a:endParaRPr sz="1000" b="1">
              <a:solidFill>
                <a:srgbClr val="C00000"/>
              </a:solidFill>
              <a:latin typeface="Arial"/>
              <a:ea typeface="Arial"/>
              <a:cs typeface="Arial"/>
              <a:sym typeface="Arial"/>
            </a:endParaRPr>
          </a:p>
        </p:txBody>
      </p:sp>
      <p:sp>
        <p:nvSpPr>
          <p:cNvPr id="443" name="Google Shape;443;p22"/>
          <p:cNvSpPr/>
          <p:nvPr/>
        </p:nvSpPr>
        <p:spPr>
          <a:xfrm>
            <a:off x="2021797" y="5141623"/>
            <a:ext cx="8915399" cy="16157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＜制作サイズ＞</a:t>
            </a:r>
            <a:endParaRPr sz="180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各掲出箇所のサイズをご参照ください。</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※周囲各10mmくらいの伸ばしをお願い致します。</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＜入稿方法＞</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データ入稿</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＜アプリケーションのバージョン＞</a:t>
            </a:r>
            <a:endParaRPr sz="180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Illustrator / photoshop  CS6 or CC</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&lt;注意点&gt;</a:t>
            </a:r>
            <a:endParaRPr sz="1800">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入稿の段階で使用ＯＳ、ソフトのバージョンを明記してください。</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画像を埋め込んでいる場合も写真データーの添付してください。</a:t>
            </a:r>
            <a:endParaRPr sz="900" b="1">
              <a:solidFill>
                <a:schemeClr val="dk1"/>
              </a:solidFill>
              <a:latin typeface="Arial"/>
              <a:ea typeface="Arial"/>
              <a:cs typeface="Arial"/>
              <a:sym typeface="Arial"/>
            </a:endParaRPr>
          </a:p>
          <a:p>
            <a:pPr marL="0" marR="0" lvl="0" indent="0" algn="just" rtl="0">
              <a:spcBef>
                <a:spcPts val="0"/>
              </a:spcBef>
              <a:spcAft>
                <a:spcPts val="0"/>
              </a:spcAft>
              <a:buClr>
                <a:schemeClr val="dk1"/>
              </a:buClr>
              <a:buSzPts val="900"/>
              <a:buFont typeface="Arial"/>
              <a:buNone/>
            </a:pPr>
            <a:r>
              <a:rPr lang="ja-JP" sz="900" b="1">
                <a:solidFill>
                  <a:schemeClr val="dk1"/>
                </a:solidFill>
                <a:latin typeface="Arial"/>
                <a:ea typeface="Arial"/>
                <a:cs typeface="Arial"/>
                <a:sym typeface="Arial"/>
              </a:rPr>
              <a:t> 原寸で（元データ）100dpi以上。</a:t>
            </a:r>
            <a:endParaRPr sz="900" b="1">
              <a:solidFill>
                <a:schemeClr val="dk1"/>
              </a:solidFill>
              <a:latin typeface="Arial"/>
              <a:ea typeface="Arial"/>
              <a:cs typeface="Arial"/>
              <a:sym typeface="Arial"/>
            </a:endParaRPr>
          </a:p>
        </p:txBody>
      </p:sp>
      <p:graphicFrame>
        <p:nvGraphicFramePr>
          <p:cNvPr id="444" name="Google Shape;444;p22"/>
          <p:cNvGraphicFramePr/>
          <p:nvPr/>
        </p:nvGraphicFramePr>
        <p:xfrm>
          <a:off x="5683386" y="5379846"/>
          <a:ext cx="4480300" cy="1234490"/>
        </p:xfrm>
        <a:graphic>
          <a:graphicData uri="http://schemas.openxmlformats.org/drawingml/2006/table">
            <a:tbl>
              <a:tblPr>
                <a:noFill/>
                <a:tableStyleId>{4374487B-AD98-4BC2-811D-9386D7D39A8C}</a:tableStyleId>
              </a:tblPr>
              <a:tblGrid>
                <a:gridCol w="1077000">
                  <a:extLst>
                    <a:ext uri="{9D8B030D-6E8A-4147-A177-3AD203B41FA5}">
                      <a16:colId xmlns:a16="http://schemas.microsoft.com/office/drawing/2014/main" val="20000"/>
                    </a:ext>
                  </a:extLst>
                </a:gridCol>
                <a:gridCol w="3403300">
                  <a:extLst>
                    <a:ext uri="{9D8B030D-6E8A-4147-A177-3AD203B41FA5}">
                      <a16:colId xmlns:a16="http://schemas.microsoft.com/office/drawing/2014/main" val="20001"/>
                    </a:ext>
                  </a:extLst>
                </a:gridCol>
              </a:tblGrid>
              <a:tr h="612500">
                <a:tc>
                  <a:txBody>
                    <a:bodyPr/>
                    <a:lstStyle/>
                    <a:p>
                      <a:pPr marL="0" marR="0" lvl="0" indent="0" algn="ctr" rtl="0">
                        <a:lnSpc>
                          <a:spcPct val="100000"/>
                        </a:lnSpc>
                        <a:spcBef>
                          <a:spcPts val="0"/>
                        </a:spcBef>
                        <a:spcAft>
                          <a:spcPts val="0"/>
                        </a:spcAft>
                        <a:buClr>
                          <a:schemeClr val="dk1"/>
                        </a:buClr>
                        <a:buSzPts val="1000"/>
                        <a:buFont typeface="Arial"/>
                        <a:buNone/>
                      </a:pPr>
                      <a:r>
                        <a:rPr lang="ja-JP" sz="1000" b="1" u="none" strike="noStrike" cap="none">
                          <a:solidFill>
                            <a:schemeClr val="lt1"/>
                          </a:solidFill>
                          <a:latin typeface="Arial"/>
                          <a:ea typeface="Arial"/>
                          <a:cs typeface="Arial"/>
                          <a:sym typeface="Arial"/>
                        </a:rPr>
                        <a:t>Adobe Illustrator</a:t>
                      </a:r>
                      <a:endParaRPr sz="1000" b="1" u="none" strike="noStrike" cap="none">
                        <a:solidFill>
                          <a:schemeClr val="lt1"/>
                        </a:solidFill>
                        <a:latin typeface="Arial"/>
                        <a:ea typeface="Arial"/>
                        <a:cs typeface="Arial"/>
                        <a:sym typeface="Arial"/>
                      </a:endParaRPr>
                    </a:p>
                  </a:txBody>
                  <a:tcPr marL="73375" marR="73375" marT="36675" marB="36675" anchor="ctr">
                    <a:solidFill>
                      <a:schemeClr val="dk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文字は全てアウトライン </a:t>
                      </a:r>
                      <a:endParaRPr sz="900" b="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オーバープリントは使用しないでください。</a:t>
                      </a:r>
                      <a:endParaRPr sz="1800" u="none" strike="noStrike" cap="none"/>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.epsまたは.ai形式で保存。拡張子は必ずつけてください。</a:t>
                      </a:r>
                      <a:endParaRPr sz="1800" u="none" strike="noStrike" cap="none"/>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ＣＭＹＫを使用。</a:t>
                      </a:r>
                      <a:endParaRPr sz="1800" u="none" strike="noStrike" cap="none"/>
                    </a:p>
                  </a:txBody>
                  <a:tcPr marL="73375" marR="73375" marT="36675" marB="36675" anchor="ctr">
                    <a:solidFill>
                      <a:srgbClr val="D8D8D8"/>
                    </a:solidFill>
                  </a:tcPr>
                </a:tc>
                <a:extLst>
                  <a:ext uri="{0D108BD9-81ED-4DB2-BD59-A6C34878D82A}">
                    <a16:rowId xmlns:a16="http://schemas.microsoft.com/office/drawing/2014/main" val="10000"/>
                  </a:ext>
                </a:extLst>
              </a:tr>
              <a:tr h="612500">
                <a:tc>
                  <a:txBody>
                    <a:bodyPr/>
                    <a:lstStyle/>
                    <a:p>
                      <a:pPr marL="0" marR="0" lvl="0" indent="0" algn="ctr" rtl="0">
                        <a:lnSpc>
                          <a:spcPct val="100000"/>
                        </a:lnSpc>
                        <a:spcBef>
                          <a:spcPts val="0"/>
                        </a:spcBef>
                        <a:spcAft>
                          <a:spcPts val="0"/>
                        </a:spcAft>
                        <a:buClr>
                          <a:schemeClr val="lt1"/>
                        </a:buClr>
                        <a:buSzPts val="1000"/>
                        <a:buFont typeface="Arial"/>
                        <a:buNone/>
                      </a:pPr>
                      <a:r>
                        <a:rPr lang="ja-JP" sz="1000" b="1" u="none" strike="noStrike" cap="none">
                          <a:solidFill>
                            <a:schemeClr val="lt1"/>
                          </a:solidFill>
                          <a:latin typeface="Arial"/>
                          <a:ea typeface="Arial"/>
                          <a:cs typeface="Arial"/>
                          <a:sym typeface="Arial"/>
                        </a:rPr>
                        <a:t>Adobe Photoshop</a:t>
                      </a:r>
                      <a:endParaRPr sz="1000" b="1" u="none" strike="noStrike" cap="none">
                        <a:solidFill>
                          <a:schemeClr val="lt1"/>
                        </a:solidFill>
                        <a:latin typeface="Arial"/>
                        <a:ea typeface="Arial"/>
                        <a:cs typeface="Arial"/>
                        <a:sym typeface="Arial"/>
                      </a:endParaRPr>
                    </a:p>
                  </a:txBody>
                  <a:tcPr marL="73375" marR="73375" marT="36675" marB="36675" anchor="ctr">
                    <a:solidFill>
                      <a:schemeClr val="dk1"/>
                    </a:solidFill>
                  </a:tcPr>
                </a:tc>
                <a:tc>
                  <a:txBody>
                    <a:bodyPr/>
                    <a:lstStyle/>
                    <a:p>
                      <a:pPr marL="0" marR="0" lvl="0" indent="0" algn="l" rtl="0">
                        <a:lnSpc>
                          <a:spcPct val="100000"/>
                        </a:lnSpc>
                        <a:spcBef>
                          <a:spcPts val="0"/>
                        </a:spcBef>
                        <a:spcAft>
                          <a:spcPts val="0"/>
                        </a:spcAft>
                        <a:buClr>
                          <a:schemeClr val="dk1"/>
                        </a:buClr>
                        <a:buSzPts val="900"/>
                        <a:buFont typeface="Arial"/>
                        <a:buNone/>
                      </a:pPr>
                      <a:r>
                        <a:rPr lang="ja-JP" sz="900" b="0" u="none" strike="noStrike" cap="none">
                          <a:latin typeface="Arial"/>
                          <a:ea typeface="Arial"/>
                          <a:cs typeface="Arial"/>
                          <a:sym typeface="Arial"/>
                        </a:rPr>
                        <a:t>原寸でデーターを作成した場合、100dpi以上。</a:t>
                      </a:r>
                      <a:endParaRPr sz="1800" u="none" strike="noStrike" cap="none"/>
                    </a:p>
                    <a:p>
                      <a:pPr marL="0" marR="0" lvl="0" indent="0" algn="l" rtl="0">
                        <a:lnSpc>
                          <a:spcPct val="100000"/>
                        </a:lnSpc>
                        <a:spcBef>
                          <a:spcPts val="0"/>
                        </a:spcBef>
                        <a:spcAft>
                          <a:spcPts val="0"/>
                        </a:spcAft>
                        <a:buClr>
                          <a:schemeClr val="dk1"/>
                        </a:buClr>
                        <a:buSzPts val="900"/>
                        <a:buFont typeface="Arial"/>
                        <a:buNone/>
                      </a:pPr>
                      <a:r>
                        <a:rPr lang="ja-JP" sz="900" b="0" u="none" strike="noStrike" cap="none">
                          <a:latin typeface="Arial"/>
                          <a:ea typeface="Arial"/>
                          <a:cs typeface="Arial"/>
                          <a:sym typeface="Arial"/>
                        </a:rPr>
                        <a:t>写真データはIllustratorへのリンクをお願いします。</a:t>
                      </a:r>
                      <a:endParaRPr sz="1800" u="none" strike="noStrike" cap="none"/>
                    </a:p>
                    <a:p>
                      <a:pPr marL="0" marR="0" lvl="0" indent="0" algn="l" rtl="0">
                        <a:lnSpc>
                          <a:spcPct val="100000"/>
                        </a:lnSpc>
                        <a:spcBef>
                          <a:spcPts val="0"/>
                        </a:spcBef>
                        <a:spcAft>
                          <a:spcPts val="0"/>
                        </a:spcAft>
                        <a:buClr>
                          <a:schemeClr val="dk1"/>
                        </a:buClr>
                        <a:buSzPts val="900"/>
                        <a:buFont typeface="Arial"/>
                        <a:buNone/>
                      </a:pPr>
                      <a:r>
                        <a:rPr lang="ja-JP" sz="900" b="0" u="none" strike="noStrike" cap="none">
                          <a:solidFill>
                            <a:schemeClr val="dk1"/>
                          </a:solidFill>
                          <a:latin typeface="Arial"/>
                          <a:ea typeface="Arial"/>
                          <a:cs typeface="Arial"/>
                          <a:sym typeface="Arial"/>
                        </a:rPr>
                        <a:t>ＣＭＹＫを使用。</a:t>
                      </a:r>
                      <a:endParaRPr sz="1800" u="none" strike="noStrike" cap="none"/>
                    </a:p>
                  </a:txBody>
                  <a:tcPr marL="73375" marR="73375" marT="36675" marB="36675" anchor="ctr">
                    <a:solidFill>
                      <a:srgbClr val="D8D8D8"/>
                    </a:solidFill>
                  </a:tcPr>
                </a:tc>
                <a:extLst>
                  <a:ext uri="{0D108BD9-81ED-4DB2-BD59-A6C34878D82A}">
                    <a16:rowId xmlns:a16="http://schemas.microsoft.com/office/drawing/2014/main" val="10001"/>
                  </a:ext>
                </a:extLst>
              </a:tr>
            </a:tbl>
          </a:graphicData>
        </a:graphic>
      </p:graphicFrame>
      <p:sp>
        <p:nvSpPr>
          <p:cNvPr id="445" name="Google Shape;445;p22"/>
          <p:cNvSpPr txBox="1"/>
          <p:nvPr/>
        </p:nvSpPr>
        <p:spPr>
          <a:xfrm>
            <a:off x="688109" y="1129134"/>
            <a:ext cx="1081578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Arial"/>
              <a:buNone/>
            </a:pPr>
            <a:r>
              <a:rPr lang="ja-JP" sz="1600" b="1">
                <a:solidFill>
                  <a:schemeClr val="dk1"/>
                </a:solidFill>
                <a:latin typeface="Arial"/>
                <a:ea typeface="Arial"/>
                <a:cs typeface="Arial"/>
                <a:sym typeface="Arial"/>
              </a:rPr>
              <a:t>港区の景観指導により、1箇所ごとにデザインを制作してください。</a:t>
            </a:r>
            <a:endParaRPr sz="1600" b="1">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1600"/>
              <a:buFont typeface="Arial"/>
              <a:buNone/>
            </a:pPr>
            <a:r>
              <a:rPr lang="ja-JP" sz="1600" b="1">
                <a:solidFill>
                  <a:schemeClr val="dk1"/>
                </a:solidFill>
                <a:latin typeface="Arial"/>
                <a:ea typeface="Arial"/>
                <a:cs typeface="Arial"/>
                <a:sym typeface="Arial"/>
              </a:rPr>
              <a:t>複数のデザインが連続して掲出されるポスターの連続貼りはご実施いただけません。</a:t>
            </a:r>
            <a:endParaRPr sz="1600" b="1">
              <a:solidFill>
                <a:schemeClr val="dk1"/>
              </a:solidFill>
              <a:latin typeface="Arial"/>
              <a:ea typeface="Arial"/>
              <a:cs typeface="Arial"/>
              <a:sym typeface="Arial"/>
            </a:endParaRPr>
          </a:p>
        </p:txBody>
      </p:sp>
      <p:grpSp>
        <p:nvGrpSpPr>
          <p:cNvPr id="446" name="Google Shape;446;p22"/>
          <p:cNvGrpSpPr/>
          <p:nvPr/>
        </p:nvGrpSpPr>
        <p:grpSpPr>
          <a:xfrm>
            <a:off x="1890549" y="1767105"/>
            <a:ext cx="7920830" cy="3039069"/>
            <a:chOff x="2073431" y="1767105"/>
            <a:chExt cx="7920830" cy="3039069"/>
          </a:xfrm>
        </p:grpSpPr>
        <p:pic>
          <p:nvPicPr>
            <p:cNvPr id="447" name="Google Shape;447;p22" descr="白いドレス シャツを着て横になっている 2 人の女性"/>
            <p:cNvPicPr preferRelativeResize="0"/>
            <p:nvPr/>
          </p:nvPicPr>
          <p:blipFill rotWithShape="1">
            <a:blip r:embed="rId3">
              <a:alphaModFix/>
            </a:blip>
            <a:srcRect/>
            <a:stretch/>
          </p:blipFill>
          <p:spPr>
            <a:xfrm>
              <a:off x="8455692" y="1778380"/>
              <a:ext cx="1502303" cy="958272"/>
            </a:xfrm>
            <a:prstGeom prst="rect">
              <a:avLst/>
            </a:prstGeom>
            <a:noFill/>
            <a:ln>
              <a:noFill/>
            </a:ln>
          </p:spPr>
        </p:pic>
        <p:pic>
          <p:nvPicPr>
            <p:cNvPr id="448" name="Google Shape;448;p22" descr="ベージュと赤の花柄のトップを着た女性が灰色のコンクリート板に寄りかかり、その上に白い革のバッグが置かれている"/>
            <p:cNvPicPr preferRelativeResize="0"/>
            <p:nvPr/>
          </p:nvPicPr>
          <p:blipFill rotWithShape="1">
            <a:blip r:embed="rId4">
              <a:alphaModFix/>
            </a:blip>
            <a:srcRect/>
            <a:stretch/>
          </p:blipFill>
          <p:spPr>
            <a:xfrm>
              <a:off x="8455692" y="2649936"/>
              <a:ext cx="1502303" cy="853345"/>
            </a:xfrm>
            <a:prstGeom prst="rect">
              <a:avLst/>
            </a:prstGeom>
            <a:noFill/>
            <a:ln>
              <a:noFill/>
            </a:ln>
          </p:spPr>
        </p:pic>
        <p:grpSp>
          <p:nvGrpSpPr>
            <p:cNvPr id="449" name="Google Shape;449;p22"/>
            <p:cNvGrpSpPr/>
            <p:nvPr/>
          </p:nvGrpSpPr>
          <p:grpSpPr>
            <a:xfrm>
              <a:off x="2073431" y="1767105"/>
              <a:ext cx="7920830" cy="3039069"/>
              <a:chOff x="2580034" y="2545430"/>
              <a:chExt cx="7920830" cy="3039069"/>
            </a:xfrm>
          </p:grpSpPr>
          <p:grpSp>
            <p:nvGrpSpPr>
              <p:cNvPr id="450" name="Google Shape;450;p22"/>
              <p:cNvGrpSpPr/>
              <p:nvPr/>
            </p:nvGrpSpPr>
            <p:grpSpPr>
              <a:xfrm>
                <a:off x="8962295" y="3642905"/>
                <a:ext cx="1493534" cy="1497437"/>
                <a:chOff x="-9158415" y="-3797400"/>
                <a:chExt cx="2541695" cy="2957663"/>
              </a:xfrm>
            </p:grpSpPr>
            <p:pic>
              <p:nvPicPr>
                <p:cNvPr id="451" name="Google Shape;451;p22"/>
                <p:cNvPicPr preferRelativeResize="0"/>
                <p:nvPr/>
              </p:nvPicPr>
              <p:blipFill rotWithShape="1">
                <a:blip r:embed="rId5">
                  <a:alphaModFix/>
                </a:blip>
                <a:srcRect/>
                <a:stretch/>
              </p:blipFill>
              <p:spPr>
                <a:xfrm>
                  <a:off x="-9158415" y="-2535524"/>
                  <a:ext cx="2541695" cy="1695787"/>
                </a:xfrm>
                <a:prstGeom prst="rect">
                  <a:avLst/>
                </a:prstGeom>
                <a:noFill/>
                <a:ln>
                  <a:noFill/>
                </a:ln>
              </p:spPr>
            </p:pic>
            <p:sp>
              <p:nvSpPr>
                <p:cNvPr id="452" name="Google Shape;452;p22"/>
                <p:cNvSpPr/>
                <p:nvPr/>
              </p:nvSpPr>
              <p:spPr>
                <a:xfrm>
                  <a:off x="-9040834" y="-3797400"/>
                  <a:ext cx="2306534" cy="68440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000" b="1">
                      <a:solidFill>
                        <a:schemeClr val="lt1"/>
                      </a:solidFill>
                      <a:latin typeface="Arial"/>
                      <a:ea typeface="Arial"/>
                      <a:cs typeface="Arial"/>
                      <a:sym typeface="Arial"/>
                    </a:rPr>
                    <a:t>logo</a:t>
                  </a:r>
                  <a:endParaRPr sz="4000" b="1">
                    <a:solidFill>
                      <a:schemeClr val="lt1"/>
                    </a:solidFill>
                    <a:latin typeface="Arial"/>
                    <a:ea typeface="Arial"/>
                    <a:cs typeface="Arial"/>
                    <a:sym typeface="Arial"/>
                  </a:endParaRPr>
                </a:p>
              </p:txBody>
            </p:sp>
          </p:grpSp>
          <p:grpSp>
            <p:nvGrpSpPr>
              <p:cNvPr id="453" name="Google Shape;453;p22"/>
              <p:cNvGrpSpPr/>
              <p:nvPr/>
            </p:nvGrpSpPr>
            <p:grpSpPr>
              <a:xfrm>
                <a:off x="2580034" y="2545430"/>
                <a:ext cx="2329593" cy="2577404"/>
                <a:chOff x="9658315" y="2642387"/>
                <a:chExt cx="2306533" cy="2364860"/>
              </a:xfrm>
            </p:grpSpPr>
            <p:pic>
              <p:nvPicPr>
                <p:cNvPr id="454" name="Google Shape;454;p22" descr="白いブレザーを着た女性"/>
                <p:cNvPicPr preferRelativeResize="0"/>
                <p:nvPr/>
              </p:nvPicPr>
              <p:blipFill rotWithShape="1">
                <a:blip r:embed="rId6">
                  <a:alphaModFix/>
                </a:blip>
                <a:srcRect/>
                <a:stretch/>
              </p:blipFill>
              <p:spPr>
                <a:xfrm>
                  <a:off x="10018387" y="2642387"/>
                  <a:ext cx="1586389" cy="2364860"/>
                </a:xfrm>
                <a:prstGeom prst="rect">
                  <a:avLst/>
                </a:prstGeom>
                <a:noFill/>
                <a:ln>
                  <a:noFill/>
                </a:ln>
              </p:spPr>
            </p:pic>
            <p:sp>
              <p:nvSpPr>
                <p:cNvPr id="455" name="Google Shape;455;p22"/>
                <p:cNvSpPr/>
                <p:nvPr/>
              </p:nvSpPr>
              <p:spPr>
                <a:xfrm>
                  <a:off x="9658315" y="3411859"/>
                  <a:ext cx="2306533" cy="6844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800" b="1">
                      <a:solidFill>
                        <a:schemeClr val="lt1"/>
                      </a:solidFill>
                      <a:latin typeface="Arial"/>
                      <a:ea typeface="Arial"/>
                      <a:cs typeface="Arial"/>
                      <a:sym typeface="Arial"/>
                    </a:rPr>
                    <a:t>logo</a:t>
                  </a:r>
                  <a:endParaRPr sz="4800" b="1">
                    <a:solidFill>
                      <a:schemeClr val="lt1"/>
                    </a:solidFill>
                    <a:latin typeface="Arial"/>
                    <a:ea typeface="Arial"/>
                    <a:cs typeface="Arial"/>
                    <a:sym typeface="Arial"/>
                  </a:endParaRPr>
                </a:p>
              </p:txBody>
            </p:sp>
          </p:grpSp>
          <p:grpSp>
            <p:nvGrpSpPr>
              <p:cNvPr id="456" name="Google Shape;456;p22"/>
              <p:cNvGrpSpPr/>
              <p:nvPr/>
            </p:nvGrpSpPr>
            <p:grpSpPr>
              <a:xfrm>
                <a:off x="5989646" y="2561658"/>
                <a:ext cx="1427154" cy="2577404"/>
                <a:chOff x="2432142" y="1152571"/>
                <a:chExt cx="2822476" cy="5097322"/>
              </a:xfrm>
            </p:grpSpPr>
            <p:pic>
              <p:nvPicPr>
                <p:cNvPr id="457" name="Google Shape;457;p22"/>
                <p:cNvPicPr preferRelativeResize="0"/>
                <p:nvPr/>
              </p:nvPicPr>
              <p:blipFill rotWithShape="1">
                <a:blip r:embed="rId7">
                  <a:alphaModFix/>
                </a:blip>
                <a:srcRect/>
                <a:stretch/>
              </p:blipFill>
              <p:spPr>
                <a:xfrm>
                  <a:off x="3577768" y="4554105"/>
                  <a:ext cx="1140708" cy="1695787"/>
                </a:xfrm>
                <a:prstGeom prst="rect">
                  <a:avLst/>
                </a:prstGeom>
                <a:noFill/>
                <a:ln>
                  <a:noFill/>
                </a:ln>
              </p:spPr>
            </p:pic>
            <p:pic>
              <p:nvPicPr>
                <p:cNvPr id="458" name="Google Shape;458;p22" descr="ハトの近くの女性"/>
                <p:cNvPicPr preferRelativeResize="0"/>
                <p:nvPr/>
              </p:nvPicPr>
              <p:blipFill rotWithShape="1">
                <a:blip r:embed="rId8">
                  <a:alphaModFix/>
                </a:blip>
                <a:srcRect/>
                <a:stretch/>
              </p:blipFill>
              <p:spPr>
                <a:xfrm>
                  <a:off x="2433463" y="2848358"/>
                  <a:ext cx="1144305" cy="1716457"/>
                </a:xfrm>
                <a:prstGeom prst="rect">
                  <a:avLst/>
                </a:prstGeom>
                <a:noFill/>
                <a:ln>
                  <a:noFill/>
                </a:ln>
              </p:spPr>
            </p:pic>
            <p:pic>
              <p:nvPicPr>
                <p:cNvPr id="459" name="Google Shape;459;p22" descr="ボケ写真で茶色の革のバッグを保持している女性"/>
                <p:cNvPicPr preferRelativeResize="0"/>
                <p:nvPr/>
              </p:nvPicPr>
              <p:blipFill rotWithShape="1">
                <a:blip r:embed="rId9">
                  <a:alphaModFix/>
                </a:blip>
                <a:srcRect/>
                <a:stretch/>
              </p:blipFill>
              <p:spPr>
                <a:xfrm>
                  <a:off x="2432142" y="1152571"/>
                  <a:ext cx="1141127" cy="1716457"/>
                </a:xfrm>
                <a:prstGeom prst="rect">
                  <a:avLst/>
                </a:prstGeom>
                <a:noFill/>
                <a:ln>
                  <a:noFill/>
                </a:ln>
              </p:spPr>
            </p:pic>
            <p:pic>
              <p:nvPicPr>
                <p:cNvPr id="460" name="Google Shape;460;p22" descr="ポケットに手を入れながら岩の上を見ている白いショートパンツの女性"/>
                <p:cNvPicPr preferRelativeResize="0"/>
                <p:nvPr/>
              </p:nvPicPr>
              <p:blipFill rotWithShape="1">
                <a:blip r:embed="rId10">
                  <a:alphaModFix/>
                </a:blip>
                <a:srcRect/>
                <a:stretch/>
              </p:blipFill>
              <p:spPr>
                <a:xfrm>
                  <a:off x="3573269" y="1152571"/>
                  <a:ext cx="1141127" cy="1716457"/>
                </a:xfrm>
                <a:prstGeom prst="rect">
                  <a:avLst/>
                </a:prstGeom>
                <a:noFill/>
                <a:ln>
                  <a:noFill/>
                </a:ln>
              </p:spPr>
            </p:pic>
            <p:pic>
              <p:nvPicPr>
                <p:cNvPr id="461" name="Google Shape;461;p22" descr="日中屋外に立っているサングラスをかけた女性"/>
                <p:cNvPicPr preferRelativeResize="0"/>
                <p:nvPr/>
              </p:nvPicPr>
              <p:blipFill rotWithShape="1">
                <a:blip r:embed="rId11">
                  <a:alphaModFix/>
                </a:blip>
                <a:srcRect/>
                <a:stretch/>
              </p:blipFill>
              <p:spPr>
                <a:xfrm>
                  <a:off x="3573269" y="2869028"/>
                  <a:ext cx="1141127" cy="1695787"/>
                </a:xfrm>
                <a:prstGeom prst="rect">
                  <a:avLst/>
                </a:prstGeom>
                <a:noFill/>
                <a:ln>
                  <a:noFill/>
                </a:ln>
              </p:spPr>
            </p:pic>
            <p:pic>
              <p:nvPicPr>
                <p:cNvPr id="462" name="Google Shape;462;p22" descr="道の真ん中に立っている女性"/>
                <p:cNvPicPr preferRelativeResize="0"/>
                <p:nvPr/>
              </p:nvPicPr>
              <p:blipFill rotWithShape="1">
                <a:blip r:embed="rId12">
                  <a:alphaModFix/>
                </a:blip>
                <a:srcRect/>
                <a:stretch/>
              </p:blipFill>
              <p:spPr>
                <a:xfrm>
                  <a:off x="2432142" y="4525075"/>
                  <a:ext cx="1149878" cy="1724818"/>
                </a:xfrm>
                <a:prstGeom prst="rect">
                  <a:avLst/>
                </a:prstGeom>
                <a:noFill/>
                <a:ln>
                  <a:noFill/>
                </a:ln>
              </p:spPr>
            </p:pic>
            <p:sp>
              <p:nvSpPr>
                <p:cNvPr id="463" name="Google Shape;463;p22"/>
                <p:cNvSpPr/>
                <p:nvPr/>
              </p:nvSpPr>
              <p:spPr>
                <a:xfrm>
                  <a:off x="2948085" y="5049833"/>
                  <a:ext cx="2306533" cy="68441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chemeClr val="lt1"/>
                      </a:solidFill>
                      <a:latin typeface="Arial"/>
                      <a:ea typeface="Arial"/>
                      <a:cs typeface="Arial"/>
                      <a:sym typeface="Arial"/>
                    </a:rPr>
                    <a:t>logo</a:t>
                  </a:r>
                  <a:endParaRPr sz="2000" b="1">
                    <a:solidFill>
                      <a:schemeClr val="lt1"/>
                    </a:solidFill>
                    <a:latin typeface="Arial"/>
                    <a:ea typeface="Arial"/>
                    <a:cs typeface="Arial"/>
                    <a:sym typeface="Arial"/>
                  </a:endParaRPr>
                </a:p>
              </p:txBody>
            </p:sp>
          </p:grpSp>
          <p:sp>
            <p:nvSpPr>
              <p:cNvPr id="464" name="Google Shape;464;p22"/>
              <p:cNvSpPr txBox="1"/>
              <p:nvPr/>
            </p:nvSpPr>
            <p:spPr>
              <a:xfrm>
                <a:off x="3368978" y="5096153"/>
                <a:ext cx="8517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1">
                    <a:solidFill>
                      <a:schemeClr val="dk1"/>
                    </a:solidFill>
                    <a:latin typeface="Arial"/>
                    <a:ea typeface="Arial"/>
                    <a:cs typeface="Arial"/>
                    <a:sym typeface="Arial"/>
                  </a:rPr>
                  <a:t>OK</a:t>
                </a:r>
                <a:endParaRPr sz="2400" b="1" i="1" dirty="0">
                  <a:solidFill>
                    <a:schemeClr val="dk1"/>
                  </a:solidFill>
                  <a:latin typeface="Arial"/>
                  <a:ea typeface="Arial"/>
                  <a:cs typeface="Arial"/>
                  <a:sym typeface="Arial"/>
                </a:endParaRPr>
              </a:p>
            </p:txBody>
          </p:sp>
          <p:sp>
            <p:nvSpPr>
              <p:cNvPr id="465" name="Google Shape;465;p22"/>
              <p:cNvSpPr txBox="1"/>
              <p:nvPr/>
            </p:nvSpPr>
            <p:spPr>
              <a:xfrm>
                <a:off x="6190150" y="5122834"/>
                <a:ext cx="87946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1">
                    <a:solidFill>
                      <a:schemeClr val="dk1"/>
                    </a:solidFill>
                    <a:latin typeface="Arial"/>
                    <a:ea typeface="Arial"/>
                    <a:cs typeface="Arial"/>
                    <a:sym typeface="Arial"/>
                  </a:rPr>
                  <a:t>NG</a:t>
                </a:r>
                <a:endParaRPr sz="2400" b="1" i="1">
                  <a:solidFill>
                    <a:schemeClr val="dk1"/>
                  </a:solidFill>
                  <a:latin typeface="Arial"/>
                  <a:ea typeface="Arial"/>
                  <a:cs typeface="Arial"/>
                  <a:sym typeface="Arial"/>
                </a:endParaRPr>
              </a:p>
            </p:txBody>
          </p:sp>
          <p:sp>
            <p:nvSpPr>
              <p:cNvPr id="466" name="Google Shape;466;p22"/>
              <p:cNvSpPr txBox="1"/>
              <p:nvPr/>
            </p:nvSpPr>
            <p:spPr>
              <a:xfrm>
                <a:off x="9026120" y="5114734"/>
                <a:ext cx="14747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1">
                    <a:solidFill>
                      <a:schemeClr val="dk1"/>
                    </a:solidFill>
                    <a:latin typeface="Arial"/>
                    <a:ea typeface="Arial"/>
                    <a:cs typeface="Arial"/>
                    <a:sym typeface="Arial"/>
                  </a:rPr>
                  <a:t>要調整</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Arial"/>
              <a:ea typeface="Arial"/>
              <a:cs typeface="Arial"/>
              <a:sym typeface="Arial"/>
            </a:endParaRPr>
          </a:p>
        </p:txBody>
      </p:sp>
      <p:sp>
        <p:nvSpPr>
          <p:cNvPr id="120" name="Google Shape;120;p3"/>
          <p:cNvSpPr txBox="1"/>
          <p:nvPr/>
        </p:nvSpPr>
        <p:spPr>
          <a:xfrm>
            <a:off x="318251" y="303153"/>
            <a:ext cx="396615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a:solidFill>
                  <a:schemeClr val="lt1"/>
                </a:solidFill>
                <a:latin typeface="Arial"/>
                <a:ea typeface="Arial"/>
                <a:cs typeface="Arial"/>
                <a:sym typeface="Arial"/>
              </a:rPr>
              <a:t>実施事例 「メゾンキツネ」</a:t>
            </a:r>
            <a:endParaRPr/>
          </a:p>
        </p:txBody>
      </p:sp>
      <p:sp>
        <p:nvSpPr>
          <p:cNvPr id="121" name="Google Shape;121;p3"/>
          <p:cNvSpPr txBox="1"/>
          <p:nvPr/>
        </p:nvSpPr>
        <p:spPr>
          <a:xfrm>
            <a:off x="8990670" y="86157"/>
            <a:ext cx="30075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※過去事例は下記URLよりご確認いただけます。</a:t>
            </a:r>
            <a:endParaRPr sz="1000">
              <a:solidFill>
                <a:schemeClr val="dk1"/>
              </a:solidFill>
              <a:latin typeface="Arial"/>
              <a:ea typeface="Arial"/>
              <a:cs typeface="Arial"/>
              <a:sym typeface="Arial"/>
            </a:endParaRPr>
          </a:p>
          <a:p>
            <a:pPr marL="0" marR="0" lvl="0" indent="0" algn="l" rtl="0">
              <a:spcBef>
                <a:spcPts val="0"/>
              </a:spcBef>
              <a:spcAft>
                <a:spcPts val="0"/>
              </a:spcAft>
              <a:buNone/>
            </a:pPr>
            <a:r>
              <a:rPr lang="ja-JP" sz="10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https://wildposting.jp/case-study</a:t>
            </a:r>
            <a:endParaRPr sz="1000">
              <a:solidFill>
                <a:schemeClr val="dk1"/>
              </a:solidFill>
              <a:latin typeface="Arial"/>
              <a:ea typeface="Arial"/>
              <a:cs typeface="Arial"/>
              <a:sym typeface="Arial"/>
            </a:endParaRPr>
          </a:p>
        </p:txBody>
      </p:sp>
      <p:sp>
        <p:nvSpPr>
          <p:cNvPr id="122" name="Google Shape;122;p3"/>
          <p:cNvSpPr/>
          <p:nvPr/>
        </p:nvSpPr>
        <p:spPr>
          <a:xfrm flipH="1">
            <a:off x="9789138" y="956043"/>
            <a:ext cx="2465220" cy="5991055"/>
          </a:xfrm>
          <a:custGeom>
            <a:avLst/>
            <a:gdLst/>
            <a:ahLst/>
            <a:cxnLst/>
            <a:rect l="l" t="t" r="r" b="b"/>
            <a:pathLst>
              <a:path w="2465220" h="5991055" extrusionOk="0">
                <a:moveTo>
                  <a:pt x="1222" y="5968195"/>
                </a:moveTo>
                <a:cubicBezTo>
                  <a:pt x="-3011" y="4067697"/>
                  <a:pt x="5455" y="1900498"/>
                  <a:pt x="1222" y="0"/>
                </a:cubicBezTo>
                <a:lnTo>
                  <a:pt x="2465220" y="5991055"/>
                </a:lnTo>
                <a:lnTo>
                  <a:pt x="1222" y="5968195"/>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23" name="Google Shape;123;p3"/>
          <p:cNvGrpSpPr/>
          <p:nvPr/>
        </p:nvGrpSpPr>
        <p:grpSpPr>
          <a:xfrm>
            <a:off x="738384" y="955672"/>
            <a:ext cx="10715232" cy="5622958"/>
            <a:chOff x="987425" y="955672"/>
            <a:chExt cx="10208795" cy="5357199"/>
          </a:xfrm>
        </p:grpSpPr>
        <p:pic>
          <p:nvPicPr>
            <p:cNvPr id="124" name="Google Shape;124;p3" descr="建物の前の歩道を歩いている人&#10;&#10;低い精度で自動的に生成された説明"/>
            <p:cNvPicPr preferRelativeResize="0"/>
            <p:nvPr/>
          </p:nvPicPr>
          <p:blipFill rotWithShape="1">
            <a:blip r:embed="rId4">
              <a:alphaModFix/>
            </a:blip>
            <a:srcRect/>
            <a:stretch/>
          </p:blipFill>
          <p:spPr>
            <a:xfrm>
              <a:off x="6150992" y="955672"/>
              <a:ext cx="5045228" cy="3783920"/>
            </a:xfrm>
            <a:prstGeom prst="rect">
              <a:avLst/>
            </a:prstGeom>
            <a:noFill/>
            <a:ln>
              <a:noFill/>
            </a:ln>
          </p:spPr>
        </p:pic>
        <p:pic>
          <p:nvPicPr>
            <p:cNvPr id="125" name="Google Shape;125;p3" descr="落書きされた壁&#10;&#10;中程度の精度で自動的に生成された説明"/>
            <p:cNvPicPr preferRelativeResize="0"/>
            <p:nvPr/>
          </p:nvPicPr>
          <p:blipFill rotWithShape="1">
            <a:blip r:embed="rId5">
              <a:alphaModFix/>
            </a:blip>
            <a:srcRect/>
            <a:stretch/>
          </p:blipFill>
          <p:spPr>
            <a:xfrm>
              <a:off x="987425" y="955672"/>
              <a:ext cx="5045228" cy="3783920"/>
            </a:xfrm>
            <a:prstGeom prst="rect">
              <a:avLst/>
            </a:prstGeom>
            <a:noFill/>
            <a:ln>
              <a:noFill/>
            </a:ln>
          </p:spPr>
        </p:pic>
        <p:grpSp>
          <p:nvGrpSpPr>
            <p:cNvPr id="126" name="Google Shape;126;p3"/>
            <p:cNvGrpSpPr/>
            <p:nvPr/>
          </p:nvGrpSpPr>
          <p:grpSpPr>
            <a:xfrm>
              <a:off x="987425" y="4811428"/>
              <a:ext cx="10208795" cy="1501443"/>
              <a:chOff x="858621" y="5051028"/>
              <a:chExt cx="9791021" cy="1440000"/>
            </a:xfrm>
          </p:grpSpPr>
          <p:pic>
            <p:nvPicPr>
              <p:cNvPr id="127" name="Google Shape;127;p3" descr="歩道を歩いている数々の建物&#10;&#10;中程度の精度で自動的に生成された説明"/>
              <p:cNvPicPr preferRelativeResize="0"/>
              <p:nvPr/>
            </p:nvPicPr>
            <p:blipFill rotWithShape="1">
              <a:blip r:embed="rId6">
                <a:alphaModFix/>
              </a:blip>
              <a:srcRect/>
              <a:stretch/>
            </p:blipFill>
            <p:spPr>
              <a:xfrm>
                <a:off x="858621" y="5051028"/>
                <a:ext cx="1920000" cy="1440000"/>
              </a:xfrm>
              <a:prstGeom prst="rect">
                <a:avLst/>
              </a:prstGeom>
              <a:noFill/>
              <a:ln>
                <a:noFill/>
              </a:ln>
            </p:spPr>
          </p:pic>
          <p:pic>
            <p:nvPicPr>
              <p:cNvPr id="128" name="Google Shape;128;p3" descr="建物の前の交差点&#10;&#10;自動的に生成された説明"/>
              <p:cNvPicPr preferRelativeResize="0"/>
              <p:nvPr/>
            </p:nvPicPr>
            <p:blipFill rotWithShape="1">
              <a:blip r:embed="rId7">
                <a:alphaModFix/>
              </a:blip>
              <a:srcRect/>
              <a:stretch/>
            </p:blipFill>
            <p:spPr>
              <a:xfrm>
                <a:off x="4777571" y="5051028"/>
                <a:ext cx="1920000" cy="1440000"/>
              </a:xfrm>
              <a:prstGeom prst="rect">
                <a:avLst/>
              </a:prstGeom>
              <a:noFill/>
              <a:ln>
                <a:noFill/>
              </a:ln>
            </p:spPr>
          </p:pic>
          <p:pic>
            <p:nvPicPr>
              <p:cNvPr id="129" name="Google Shape;129;p3" descr="建物, 屋外, 道路, ストリート が含まれている画像&#10;&#10;自動的に生成された説明"/>
              <p:cNvPicPr preferRelativeResize="0"/>
              <p:nvPr/>
            </p:nvPicPr>
            <p:blipFill rotWithShape="1">
              <a:blip r:embed="rId8">
                <a:alphaModFix/>
              </a:blip>
              <a:srcRect/>
              <a:stretch/>
            </p:blipFill>
            <p:spPr>
              <a:xfrm>
                <a:off x="8729642" y="5051028"/>
                <a:ext cx="1920000" cy="1440000"/>
              </a:xfrm>
              <a:prstGeom prst="rect">
                <a:avLst/>
              </a:prstGeom>
              <a:noFill/>
              <a:ln>
                <a:noFill/>
              </a:ln>
            </p:spPr>
          </p:pic>
          <p:pic>
            <p:nvPicPr>
              <p:cNvPr id="130" name="Google Shape;130;p3" descr="建物の前の歩道を歩く人&#10;&#10;低い精度で自動的に生成された説明"/>
              <p:cNvPicPr preferRelativeResize="0"/>
              <p:nvPr/>
            </p:nvPicPr>
            <p:blipFill rotWithShape="1">
              <a:blip r:embed="rId9">
                <a:alphaModFix/>
              </a:blip>
              <a:srcRect/>
              <a:stretch/>
            </p:blipFill>
            <p:spPr>
              <a:xfrm>
                <a:off x="6753607" y="5051028"/>
                <a:ext cx="1919999" cy="1440000"/>
              </a:xfrm>
              <a:prstGeom prst="rect">
                <a:avLst/>
              </a:prstGeom>
              <a:noFill/>
              <a:ln>
                <a:noFill/>
              </a:ln>
            </p:spPr>
          </p:pic>
          <p:pic>
            <p:nvPicPr>
              <p:cNvPr id="131" name="Google Shape;131;p3" descr="屋外, 建物, 座る, 歩道 が含まれている画像&#10;&#10;自動的に生成された説明"/>
              <p:cNvPicPr preferRelativeResize="0"/>
              <p:nvPr/>
            </p:nvPicPr>
            <p:blipFill rotWithShape="1">
              <a:blip r:embed="rId10">
                <a:alphaModFix/>
              </a:blip>
              <a:srcRect/>
              <a:stretch/>
            </p:blipFill>
            <p:spPr>
              <a:xfrm>
                <a:off x="2814340" y="5051028"/>
                <a:ext cx="1919999" cy="1440000"/>
              </a:xfrm>
              <a:prstGeom prst="rect">
                <a:avLst/>
              </a:prstGeom>
              <a:noFill/>
              <a:ln>
                <a:noFill/>
              </a:ln>
            </p:spPr>
          </p:pic>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Arial"/>
              <a:ea typeface="Arial"/>
              <a:cs typeface="Arial"/>
              <a:sym typeface="Arial"/>
            </a:endParaRPr>
          </a:p>
        </p:txBody>
      </p:sp>
      <p:sp>
        <p:nvSpPr>
          <p:cNvPr id="138" name="Google Shape;138;p4"/>
          <p:cNvSpPr/>
          <p:nvPr/>
        </p:nvSpPr>
        <p:spPr>
          <a:xfrm flipH="1">
            <a:off x="9789138" y="956043"/>
            <a:ext cx="2465220" cy="5991055"/>
          </a:xfrm>
          <a:custGeom>
            <a:avLst/>
            <a:gdLst/>
            <a:ahLst/>
            <a:cxnLst/>
            <a:rect l="l" t="t" r="r" b="b"/>
            <a:pathLst>
              <a:path w="2465220" h="5991055" extrusionOk="0">
                <a:moveTo>
                  <a:pt x="1222" y="5968195"/>
                </a:moveTo>
                <a:cubicBezTo>
                  <a:pt x="-3011" y="4067697"/>
                  <a:pt x="5455" y="1900498"/>
                  <a:pt x="1222" y="0"/>
                </a:cubicBezTo>
                <a:lnTo>
                  <a:pt x="2465220" y="5991055"/>
                </a:lnTo>
                <a:lnTo>
                  <a:pt x="1222" y="5968195"/>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139;p4"/>
          <p:cNvSpPr txBox="1"/>
          <p:nvPr/>
        </p:nvSpPr>
        <p:spPr>
          <a:xfrm>
            <a:off x="318251" y="303153"/>
            <a:ext cx="3704860" cy="461665"/>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a:solidFill>
                  <a:schemeClr val="lt1"/>
                </a:solidFill>
                <a:latin typeface="Arial"/>
                <a:ea typeface="Arial"/>
                <a:cs typeface="Arial"/>
                <a:sym typeface="Arial"/>
              </a:rPr>
              <a:t>実施事例 「Lululemon」</a:t>
            </a:r>
            <a:endParaRPr/>
          </a:p>
        </p:txBody>
      </p:sp>
      <p:sp>
        <p:nvSpPr>
          <p:cNvPr id="140" name="Google Shape;140;p4"/>
          <p:cNvSpPr txBox="1"/>
          <p:nvPr/>
        </p:nvSpPr>
        <p:spPr>
          <a:xfrm>
            <a:off x="8990670" y="86157"/>
            <a:ext cx="300755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※過去事例は下記URLよりご確認いただけます。</a:t>
            </a:r>
            <a:endParaRPr sz="1000">
              <a:solidFill>
                <a:schemeClr val="dk1"/>
              </a:solidFill>
              <a:latin typeface="Arial"/>
              <a:ea typeface="Arial"/>
              <a:cs typeface="Arial"/>
              <a:sym typeface="Arial"/>
            </a:endParaRPr>
          </a:p>
          <a:p>
            <a:pPr marL="0" marR="0" lvl="0" indent="0" algn="l" rtl="0">
              <a:spcBef>
                <a:spcPts val="0"/>
              </a:spcBef>
              <a:spcAft>
                <a:spcPts val="0"/>
              </a:spcAft>
              <a:buNone/>
            </a:pPr>
            <a:r>
              <a:rPr lang="ja-JP" sz="10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https://wildposting.jp/case-study</a:t>
            </a:r>
            <a:endParaRPr sz="1000">
              <a:solidFill>
                <a:schemeClr val="dk1"/>
              </a:solidFill>
              <a:latin typeface="Arial"/>
              <a:ea typeface="Arial"/>
              <a:cs typeface="Arial"/>
              <a:sym typeface="Arial"/>
            </a:endParaRPr>
          </a:p>
        </p:txBody>
      </p:sp>
      <p:grpSp>
        <p:nvGrpSpPr>
          <p:cNvPr id="141" name="Google Shape;141;p4"/>
          <p:cNvGrpSpPr/>
          <p:nvPr/>
        </p:nvGrpSpPr>
        <p:grpSpPr>
          <a:xfrm>
            <a:off x="735984" y="952096"/>
            <a:ext cx="10717632" cy="5617188"/>
            <a:chOff x="735984" y="952096"/>
            <a:chExt cx="10717632" cy="5617188"/>
          </a:xfrm>
        </p:grpSpPr>
        <p:grpSp>
          <p:nvGrpSpPr>
            <p:cNvPr id="142" name="Google Shape;142;p4"/>
            <p:cNvGrpSpPr/>
            <p:nvPr/>
          </p:nvGrpSpPr>
          <p:grpSpPr>
            <a:xfrm>
              <a:off x="735984" y="4999129"/>
              <a:ext cx="10717631" cy="1570155"/>
              <a:chOff x="738384" y="6743128"/>
              <a:chExt cx="10669690" cy="1563132"/>
            </a:xfrm>
          </p:grpSpPr>
          <p:pic>
            <p:nvPicPr>
              <p:cNvPr id="143" name="Google Shape;143;p4" descr="建物, 道路, 男, ストリート が含まれている画像&#10;&#10;自動的に生成された説明"/>
              <p:cNvPicPr preferRelativeResize="0"/>
              <p:nvPr/>
            </p:nvPicPr>
            <p:blipFill rotWithShape="1">
              <a:blip r:embed="rId4">
                <a:alphaModFix/>
              </a:blip>
              <a:srcRect/>
              <a:stretch/>
            </p:blipFill>
            <p:spPr>
              <a:xfrm>
                <a:off x="2887728" y="6743860"/>
                <a:ext cx="2083200" cy="1562400"/>
              </a:xfrm>
              <a:prstGeom prst="rect">
                <a:avLst/>
              </a:prstGeom>
              <a:noFill/>
              <a:ln>
                <a:noFill/>
              </a:ln>
            </p:spPr>
          </p:pic>
          <p:pic>
            <p:nvPicPr>
              <p:cNvPr id="144" name="Google Shape;144;p4" descr="店の正面と入り口&#10;&#10;低い精度で自動的に生成された説明"/>
              <p:cNvPicPr preferRelativeResize="0"/>
              <p:nvPr/>
            </p:nvPicPr>
            <p:blipFill rotWithShape="1">
              <a:blip r:embed="rId5">
                <a:alphaModFix/>
              </a:blip>
              <a:srcRect/>
              <a:stretch/>
            </p:blipFill>
            <p:spPr>
              <a:xfrm>
                <a:off x="7189820" y="6743128"/>
                <a:ext cx="2083200" cy="1562400"/>
              </a:xfrm>
              <a:prstGeom prst="rect">
                <a:avLst/>
              </a:prstGeom>
              <a:noFill/>
              <a:ln>
                <a:noFill/>
              </a:ln>
            </p:spPr>
          </p:pic>
          <p:pic>
            <p:nvPicPr>
              <p:cNvPr id="145" name="Google Shape;145;p4" descr="建物の窓&#10;&#10;中程度の精度で自動的に生成された説明"/>
              <p:cNvPicPr preferRelativeResize="0"/>
              <p:nvPr/>
            </p:nvPicPr>
            <p:blipFill rotWithShape="1">
              <a:blip r:embed="rId6">
                <a:alphaModFix/>
              </a:blip>
              <a:srcRect/>
              <a:stretch/>
            </p:blipFill>
            <p:spPr>
              <a:xfrm>
                <a:off x="738384" y="6743860"/>
                <a:ext cx="2083200" cy="1562400"/>
              </a:xfrm>
              <a:prstGeom prst="rect">
                <a:avLst/>
              </a:prstGeom>
              <a:noFill/>
              <a:ln>
                <a:noFill/>
              </a:ln>
            </p:spPr>
          </p:pic>
          <p:pic>
            <p:nvPicPr>
              <p:cNvPr id="146" name="Google Shape;146;p4" descr="レンガ造りの建物にある看板&#10;&#10;中程度の精度で自動的に生成された説明"/>
              <p:cNvPicPr preferRelativeResize="0"/>
              <p:nvPr/>
            </p:nvPicPr>
            <p:blipFill rotWithShape="1">
              <a:blip r:embed="rId7">
                <a:alphaModFix/>
              </a:blip>
              <a:srcRect/>
              <a:stretch/>
            </p:blipFill>
            <p:spPr>
              <a:xfrm>
                <a:off x="5043931" y="6743860"/>
                <a:ext cx="2083200" cy="1562400"/>
              </a:xfrm>
              <a:prstGeom prst="rect">
                <a:avLst/>
              </a:prstGeom>
              <a:noFill/>
              <a:ln>
                <a:noFill/>
              </a:ln>
            </p:spPr>
          </p:pic>
          <p:pic>
            <p:nvPicPr>
              <p:cNvPr id="147" name="Google Shape;147;p4" descr="落書きされた壁の前にいる人たち&#10;&#10;低い精度で自動的に生成された説明"/>
              <p:cNvPicPr preferRelativeResize="0"/>
              <p:nvPr/>
            </p:nvPicPr>
            <p:blipFill rotWithShape="1">
              <a:blip r:embed="rId8">
                <a:alphaModFix/>
              </a:blip>
              <a:srcRect/>
              <a:stretch/>
            </p:blipFill>
            <p:spPr>
              <a:xfrm>
                <a:off x="9324874" y="6743128"/>
                <a:ext cx="2083200" cy="1562400"/>
              </a:xfrm>
              <a:prstGeom prst="rect">
                <a:avLst/>
              </a:prstGeom>
              <a:noFill/>
              <a:ln>
                <a:noFill/>
              </a:ln>
            </p:spPr>
          </p:pic>
        </p:grpSp>
        <p:pic>
          <p:nvPicPr>
            <p:cNvPr id="148" name="Google Shape;148;p4" descr="建物, 屋外, ストリート, 市 が含まれている画像&#10;&#10;自動的に生成された説明"/>
            <p:cNvPicPr preferRelativeResize="0"/>
            <p:nvPr/>
          </p:nvPicPr>
          <p:blipFill rotWithShape="1">
            <a:blip r:embed="rId9">
              <a:alphaModFix/>
            </a:blip>
            <a:srcRect/>
            <a:stretch/>
          </p:blipFill>
          <p:spPr>
            <a:xfrm>
              <a:off x="6158105" y="952096"/>
              <a:ext cx="5295511" cy="3971634"/>
            </a:xfrm>
            <a:prstGeom prst="rect">
              <a:avLst/>
            </a:prstGeom>
            <a:noFill/>
            <a:ln>
              <a:noFill/>
            </a:ln>
          </p:spPr>
        </p:pic>
        <p:pic>
          <p:nvPicPr>
            <p:cNvPr id="149" name="Google Shape;149;p4" descr="歩道を歩いている人たち&#10;&#10;中程度の精度で自動的に生成された説明"/>
            <p:cNvPicPr preferRelativeResize="0"/>
            <p:nvPr/>
          </p:nvPicPr>
          <p:blipFill rotWithShape="1">
            <a:blip r:embed="rId10">
              <a:alphaModFix/>
            </a:blip>
            <a:srcRect/>
            <a:stretch/>
          </p:blipFill>
          <p:spPr>
            <a:xfrm>
              <a:off x="738384" y="952096"/>
              <a:ext cx="5295511" cy="3971634"/>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D8D8D8"/>
              </a:solidFill>
              <a:latin typeface="Arial"/>
              <a:ea typeface="Arial"/>
              <a:cs typeface="Arial"/>
              <a:sym typeface="Arial"/>
            </a:endParaRPr>
          </a:p>
        </p:txBody>
      </p:sp>
      <p:sp>
        <p:nvSpPr>
          <p:cNvPr id="156" name="Google Shape;156;p5"/>
          <p:cNvSpPr/>
          <p:nvPr/>
        </p:nvSpPr>
        <p:spPr>
          <a:xfrm>
            <a:off x="5572543" y="-251460"/>
            <a:ext cx="6289257" cy="7315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7" name="Google Shape;157;p5"/>
          <p:cNvSpPr/>
          <p:nvPr/>
        </p:nvSpPr>
        <p:spPr>
          <a:xfrm>
            <a:off x="723024" y="1496243"/>
            <a:ext cx="4715249" cy="5095902"/>
          </a:xfrm>
          <a:prstGeom prst="rect">
            <a:avLst/>
          </a:prstGeom>
          <a:noFill/>
          <a:ln>
            <a:noFill/>
          </a:ln>
          <a:effectLst>
            <a:outerShdw sx="1000" sy="1000" algn="ctr" rotWithShape="0">
              <a:schemeClr val="lt2"/>
            </a:outerShdw>
          </a:effectLst>
        </p:spPr>
        <p:txBody>
          <a:bodyPr spcFirstLastPara="1" wrap="square" lIns="91425" tIns="45700" rIns="91425" bIns="45700" anchor="t" anchorCtr="0">
            <a:noAutofit/>
          </a:bodyPr>
          <a:lstStyle/>
          <a:p>
            <a:pPr marL="342900" marR="0" lvl="0" indent="-342900" algn="l" rtl="0">
              <a:spcBef>
                <a:spcPts val="0"/>
              </a:spcBef>
              <a:spcAft>
                <a:spcPts val="0"/>
              </a:spcAft>
              <a:buNone/>
            </a:pPr>
            <a:r>
              <a:rPr lang="ja-JP" sz="1000" b="1" u="sng">
                <a:solidFill>
                  <a:schemeClr val="dk1"/>
                </a:solidFill>
                <a:latin typeface="Arial"/>
                <a:ea typeface="Arial"/>
                <a:cs typeface="Arial"/>
                <a:sym typeface="Arial"/>
              </a:rPr>
              <a:t>◆展開エリア</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東京都港区南青山周辺 (別紙参照)</a:t>
            </a:r>
            <a:endParaRPr dirty="0"/>
          </a:p>
          <a:p>
            <a:pPr marL="342900" marR="0" lvl="0" indent="-342900" algn="l" rtl="0">
              <a:spcBef>
                <a:spcPts val="200"/>
              </a:spcBef>
              <a:spcAft>
                <a:spcPts val="0"/>
              </a:spcAft>
              <a:buNone/>
            </a:pPr>
            <a:endParaRPr sz="1000" b="1" u="sng"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u="sng">
                <a:solidFill>
                  <a:schemeClr val="dk1"/>
                </a:solidFill>
                <a:latin typeface="Arial"/>
                <a:ea typeface="Arial"/>
                <a:cs typeface="Arial"/>
                <a:sym typeface="Arial"/>
              </a:rPr>
              <a:t>◆掲出期間</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2週間 or 1週間　</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※立ち上げ日は自由。ご相談ください。</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u="sng">
                <a:solidFill>
                  <a:schemeClr val="dk1"/>
                </a:solidFill>
                <a:latin typeface="Arial"/>
                <a:ea typeface="Arial"/>
                <a:cs typeface="Arial"/>
                <a:sym typeface="Arial"/>
              </a:rPr>
              <a:t>◆掲出サイズ</a:t>
            </a:r>
            <a:endParaRPr dirty="0"/>
          </a:p>
          <a:p>
            <a:pPr marL="342900" marR="0" lvl="0" indent="-342900" algn="l" rtl="0">
              <a:spcBef>
                <a:spcPts val="200"/>
              </a:spcBef>
              <a:spcAft>
                <a:spcPts val="0"/>
              </a:spcAft>
              <a:buNone/>
            </a:pPr>
            <a:r>
              <a:rPr lang="en-US" altLang="ja-JP" sz="1000" b="1" dirty="0">
                <a:solidFill>
                  <a:schemeClr val="dk1"/>
                </a:solidFill>
              </a:rPr>
              <a:t>15</a:t>
            </a:r>
            <a:r>
              <a:rPr lang="ja-JP" sz="1000" b="1">
                <a:solidFill>
                  <a:schemeClr val="dk1"/>
                </a:solidFill>
                <a:latin typeface="Arial"/>
                <a:ea typeface="Arial"/>
                <a:cs typeface="Arial"/>
                <a:sym typeface="Arial"/>
              </a:rPr>
              <a:t>箇所</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サイズは掲出箇所によって異なります。</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u="sng">
                <a:solidFill>
                  <a:schemeClr val="dk1"/>
                </a:solidFill>
                <a:latin typeface="Arial"/>
                <a:ea typeface="Arial"/>
                <a:cs typeface="Arial"/>
                <a:sym typeface="Arial"/>
              </a:rPr>
              <a:t>◆仕様</a:t>
            </a:r>
            <a:endParaRPr dirty="0"/>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ポスター貼り合わせ</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※ビジュアルによって貼り合わせるポスターサイズを変更します。</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※壁面に直で貼り付けます。</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a:solidFill>
                  <a:schemeClr val="dk1"/>
                </a:solidFill>
                <a:latin typeface="Arial"/>
                <a:ea typeface="Arial"/>
                <a:cs typeface="Arial"/>
                <a:sym typeface="Arial"/>
              </a:rPr>
              <a:t>※夜間照明はございません。</a:t>
            </a:r>
            <a:endParaRPr sz="1000" b="1" dirty="0">
              <a:solidFill>
                <a:schemeClr val="dk1"/>
              </a:solidFill>
              <a:latin typeface="Arial"/>
              <a:ea typeface="Arial"/>
              <a:cs typeface="Arial"/>
              <a:sym typeface="Arial"/>
            </a:endParaRPr>
          </a:p>
          <a:p>
            <a:pPr marL="342900" marR="0" lvl="0" indent="-342900" algn="l" rtl="0">
              <a:spcBef>
                <a:spcPts val="200"/>
              </a:spcBef>
              <a:spcAft>
                <a:spcPts val="0"/>
              </a:spcAft>
              <a:buNone/>
            </a:pPr>
            <a:endParaRPr sz="1000" b="1" u="sng" dirty="0">
              <a:solidFill>
                <a:schemeClr val="dk1"/>
              </a:solidFill>
              <a:latin typeface="Arial"/>
              <a:ea typeface="Arial"/>
              <a:cs typeface="Arial"/>
              <a:sym typeface="Arial"/>
            </a:endParaRPr>
          </a:p>
          <a:p>
            <a:pPr marL="342900" marR="0" lvl="0" indent="-342900" algn="l" rtl="0">
              <a:spcBef>
                <a:spcPts val="200"/>
              </a:spcBef>
              <a:spcAft>
                <a:spcPts val="0"/>
              </a:spcAft>
              <a:buNone/>
            </a:pPr>
            <a:r>
              <a:rPr lang="ja-JP" sz="1000" b="1" u="sng">
                <a:solidFill>
                  <a:schemeClr val="dk1"/>
                </a:solidFill>
                <a:latin typeface="Arial"/>
                <a:ea typeface="Arial"/>
                <a:cs typeface="Arial"/>
                <a:sym typeface="Arial"/>
              </a:rPr>
              <a:t>◆掲出料金</a:t>
            </a:r>
            <a:r>
              <a:rPr lang="ja-JP" sz="1000" b="1">
                <a:solidFill>
                  <a:schemeClr val="dk1"/>
                </a:solidFill>
                <a:latin typeface="Arial"/>
                <a:ea typeface="Arial"/>
                <a:cs typeface="Arial"/>
                <a:sym typeface="Arial"/>
              </a:rPr>
              <a:t>　</a:t>
            </a:r>
            <a:endParaRPr sz="1000" b="1" dirty="0">
              <a:solidFill>
                <a:schemeClr val="dk1"/>
              </a:solidFill>
              <a:latin typeface="Arial"/>
              <a:ea typeface="Arial"/>
              <a:cs typeface="Arial"/>
              <a:sym typeface="Arial"/>
            </a:endParaRPr>
          </a:p>
        </p:txBody>
      </p:sp>
      <p:sp>
        <p:nvSpPr>
          <p:cNvPr id="158" name="Google Shape;158;p5"/>
          <p:cNvSpPr txBox="1"/>
          <p:nvPr/>
        </p:nvSpPr>
        <p:spPr>
          <a:xfrm>
            <a:off x="5581236" y="1511866"/>
            <a:ext cx="6610764" cy="324700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b="1" u="sng">
                <a:solidFill>
                  <a:schemeClr val="lt1"/>
                </a:solidFill>
                <a:latin typeface="Arial"/>
                <a:ea typeface="Arial"/>
                <a:cs typeface="Arial"/>
                <a:sym typeface="Arial"/>
              </a:rPr>
              <a:t>◆備考</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・左記の料金に消費税は含まれておりません。</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・左記の料金に製作・取付・撤去費を含みます。</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・港区によるビジュアル審査がございます。ラフデザインを掲出開始の2.5ヶ月前までにご提出ください（ご相談）</a:t>
            </a:r>
            <a:endParaRPr dirty="0"/>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・ご発注前に必ず最新資料であるかご確認ください。</a:t>
            </a:r>
            <a:endParaRPr dirty="0"/>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・事前にクライアント及びビジュアル審査があります。</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・色校正は2回、各箇所 縮小校正(A4程度) 1部 1箇所納品を含みます。</a:t>
            </a:r>
            <a:endParaRPr dirty="0"/>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・掲出候補地は審査結果のみならず媒体側の事情により急遽使用できなくなる場合がありますので御了承下さい。</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　掲出箇所が減った場合は、追加掲出候補地にて補填対応する等、改めて御見積させていただきます。</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・雨天の場合は施工を延期いたします。その場合の掲出期間の補填や減額はございませんにで予めご了承ください。</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・照明はございません。</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・壁面に直で貼り付けますので、ビジュアルによっては壁面の凹凸が目立つことがございます。</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・ポスターの盗難や落書きなど不可抗力による破損の場合は、広告主様の費用負担で補修いたします。</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・掲出後に弊社の裁量において撮影を行い、事例として弊社が管理するメディアに掲載させていただきますので</a:t>
            </a:r>
            <a:endParaRPr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sz="900" b="1">
                <a:solidFill>
                  <a:schemeClr val="lt1"/>
                </a:solidFill>
                <a:latin typeface="Arial"/>
                <a:ea typeface="Arial"/>
                <a:cs typeface="Arial"/>
                <a:sym typeface="Arial"/>
              </a:rPr>
              <a:t>　予め御了承ください。</a:t>
            </a:r>
            <a:endParaRPr lang="en-US" altLang="ja-JP" sz="900" b="1" dirty="0">
              <a:solidFill>
                <a:schemeClr val="lt1"/>
              </a:solidFill>
              <a:latin typeface="Arial"/>
              <a:ea typeface="Arial"/>
              <a:cs typeface="Arial"/>
              <a:sym typeface="Arial"/>
            </a:endParaRPr>
          </a:p>
          <a:p>
            <a:pPr marL="0" marR="0" lvl="0" indent="0" algn="l" rtl="0">
              <a:lnSpc>
                <a:spcPct val="125000"/>
              </a:lnSpc>
              <a:spcBef>
                <a:spcPts val="180"/>
              </a:spcBef>
              <a:spcAft>
                <a:spcPts val="0"/>
              </a:spcAft>
              <a:buNone/>
            </a:pPr>
            <a:r>
              <a:rPr lang="ja-JP" altLang="en-US" sz="900" b="1">
                <a:solidFill>
                  <a:schemeClr val="lt1"/>
                </a:solidFill>
              </a:rPr>
              <a:t>・玉川屋ビル②は有料のオプションとなります。</a:t>
            </a:r>
            <a:endParaRPr sz="900" b="1" dirty="0">
              <a:solidFill>
                <a:schemeClr val="lt1"/>
              </a:solidFill>
              <a:latin typeface="Arial"/>
              <a:ea typeface="Arial"/>
              <a:cs typeface="Arial"/>
              <a:sym typeface="Arial"/>
            </a:endParaRPr>
          </a:p>
        </p:txBody>
      </p:sp>
      <p:sp>
        <p:nvSpPr>
          <p:cNvPr id="159" name="Google Shape;159;p5"/>
          <p:cNvSpPr txBox="1"/>
          <p:nvPr/>
        </p:nvSpPr>
        <p:spPr>
          <a:xfrm>
            <a:off x="588753" y="460867"/>
            <a:ext cx="107757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400" b="1">
                <a:solidFill>
                  <a:srgbClr val="F4D313"/>
                </a:solidFill>
                <a:latin typeface="Arial"/>
                <a:ea typeface="Arial"/>
                <a:cs typeface="Arial"/>
                <a:sym typeface="Arial"/>
              </a:rPr>
              <a:t>OMOTESANDO WILD POSTING</a:t>
            </a:r>
            <a:endParaRPr sz="5400" b="1">
              <a:solidFill>
                <a:srgbClr val="F4D313"/>
              </a:solidFill>
              <a:latin typeface="Arial"/>
              <a:ea typeface="Arial"/>
              <a:cs typeface="Arial"/>
              <a:sym typeface="Arial"/>
            </a:endParaRPr>
          </a:p>
        </p:txBody>
      </p:sp>
      <p:grpSp>
        <p:nvGrpSpPr>
          <p:cNvPr id="2" name="グループ化 1">
            <a:extLst>
              <a:ext uri="{FF2B5EF4-FFF2-40B4-BE49-F238E27FC236}">
                <a16:creationId xmlns:a16="http://schemas.microsoft.com/office/drawing/2014/main" id="{4304E4E5-2BFA-15E2-3F75-6C4263E70A0D}"/>
              </a:ext>
            </a:extLst>
          </p:cNvPr>
          <p:cNvGrpSpPr/>
          <p:nvPr/>
        </p:nvGrpSpPr>
        <p:grpSpPr>
          <a:xfrm>
            <a:off x="827320" y="4900092"/>
            <a:ext cx="4415023" cy="1525999"/>
            <a:chOff x="827320" y="4900092"/>
            <a:chExt cx="4415023" cy="1525999"/>
          </a:xfrm>
        </p:grpSpPr>
        <p:graphicFrame>
          <p:nvGraphicFramePr>
            <p:cNvPr id="160" name="Google Shape;160;p5"/>
            <p:cNvGraphicFramePr/>
            <p:nvPr>
              <p:extLst>
                <p:ext uri="{D42A27DB-BD31-4B8C-83A1-F6EECF244321}">
                  <p14:modId xmlns:p14="http://schemas.microsoft.com/office/powerpoint/2010/main" val="2335346995"/>
                </p:ext>
              </p:extLst>
            </p:nvPr>
          </p:nvGraphicFramePr>
          <p:xfrm>
            <a:off x="827320" y="4900092"/>
            <a:ext cx="4242225" cy="1196975"/>
          </p:xfrm>
          <a:graphic>
            <a:graphicData uri="http://schemas.openxmlformats.org/drawingml/2006/table">
              <a:tbl>
                <a:tblPr>
                  <a:noFill/>
                  <a:tableStyleId>{4374487B-AD98-4BC2-811D-9386D7D39A8C}</a:tableStyleId>
                </a:tblPr>
                <a:tblGrid>
                  <a:gridCol w="586000">
                    <a:extLst>
                      <a:ext uri="{9D8B030D-6E8A-4147-A177-3AD203B41FA5}">
                        <a16:colId xmlns:a16="http://schemas.microsoft.com/office/drawing/2014/main" val="20000"/>
                      </a:ext>
                    </a:extLst>
                  </a:gridCol>
                  <a:gridCol w="720025">
                    <a:extLst>
                      <a:ext uri="{9D8B030D-6E8A-4147-A177-3AD203B41FA5}">
                        <a16:colId xmlns:a16="http://schemas.microsoft.com/office/drawing/2014/main" val="20001"/>
                      </a:ext>
                    </a:extLst>
                  </a:gridCol>
                  <a:gridCol w="1468100">
                    <a:extLst>
                      <a:ext uri="{9D8B030D-6E8A-4147-A177-3AD203B41FA5}">
                        <a16:colId xmlns:a16="http://schemas.microsoft.com/office/drawing/2014/main" val="20002"/>
                      </a:ext>
                    </a:extLst>
                  </a:gridCol>
                  <a:gridCol w="1468100">
                    <a:extLst>
                      <a:ext uri="{9D8B030D-6E8A-4147-A177-3AD203B41FA5}">
                        <a16:colId xmlns:a16="http://schemas.microsoft.com/office/drawing/2014/main" val="20003"/>
                      </a:ext>
                    </a:extLst>
                  </a:gridCol>
                </a:tblGrid>
                <a:tr h="345500">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枚数</a:t>
                        </a:r>
                        <a:endParaRPr b="1">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期間</a:t>
                        </a:r>
                        <a:endParaRPr b="1">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掲出料金</a:t>
                        </a:r>
                        <a:endParaRPr b="1">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20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先着</a:t>
                        </a:r>
                        <a:r>
                          <a:rPr lang="en-US" altLang="ja-JP" sz="20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rPr>
                          <a:t>2</a:t>
                        </a:r>
                        <a:r>
                          <a:rPr lang="ja-JP" altLang="en-US" sz="20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社限定</a:t>
                        </a:r>
                        <a:endParaRPr sz="20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endParaRPr>
                      </a:p>
                      <a:p>
                        <a:pPr marL="0" marR="0" lvl="0" indent="0" algn="ctr" rtl="0">
                          <a:spcBef>
                            <a:spcPts val="0"/>
                          </a:spcBef>
                          <a:spcAft>
                            <a:spcPts val="0"/>
                          </a:spcAft>
                          <a:buNone/>
                        </a:pPr>
                        <a:r>
                          <a:rPr lang="en-US" altLang="ja-JP" sz="20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rPr>
                          <a:t>50</a:t>
                        </a:r>
                        <a:r>
                          <a:rPr lang="ja-JP" sz="20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 OFF</a:t>
                        </a:r>
                        <a:endParaRPr sz="20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88925">
                  <a:tc rowSpan="2">
                    <a:txBody>
                      <a:bodyPr/>
                      <a:lstStyle/>
                      <a:p>
                        <a:pPr marL="0" marR="0" lvl="0" indent="0" algn="ctr" rtl="0">
                          <a:spcBef>
                            <a:spcPts val="0"/>
                          </a:spcBef>
                          <a:spcAft>
                            <a:spcPts val="0"/>
                          </a:spcAft>
                          <a:buNone/>
                        </a:pPr>
                        <a:r>
                          <a:rPr lang="en-US" altLang="ja-JP" sz="1200" b="1" i="0" u="none" strike="noStrike" cap="none" dirty="0">
                            <a:solidFill>
                              <a:schemeClr val="dk1"/>
                            </a:solidFill>
                            <a:latin typeface="Arial" panose="020B0604020202020204" pitchFamily="34" charset="0"/>
                            <a:ea typeface="Poppins Medium"/>
                            <a:cs typeface="Arial" panose="020B0604020202020204" pitchFamily="34" charset="0"/>
                            <a:sym typeface="Poppins Medium"/>
                          </a:rPr>
                          <a:t>15</a:t>
                        </a: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箇所</a:t>
                        </a:r>
                        <a:endParaRPr b="1" dirty="0">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2週間</a:t>
                        </a:r>
                        <a:endParaRPr b="1">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a:t>
                        </a:r>
                        <a:r>
                          <a:rPr lang="en-US" altLang="ja-JP" sz="1200" b="1" i="0" u="none" strike="noStrike" cap="none" dirty="0">
                            <a:solidFill>
                              <a:schemeClr val="dk1"/>
                            </a:solidFill>
                            <a:latin typeface="Arial" panose="020B0604020202020204" pitchFamily="34" charset="0"/>
                            <a:ea typeface="Poppins Medium"/>
                            <a:cs typeface="Arial" panose="020B0604020202020204" pitchFamily="34" charset="0"/>
                            <a:sym typeface="Poppins Medium"/>
                          </a:rPr>
                          <a:t>5</a:t>
                        </a: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,000,000</a:t>
                        </a:r>
                        <a:endParaRPr b="1" dirty="0">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a:t>
                        </a:r>
                        <a:r>
                          <a:rPr lang="en-US" altLang="ja-JP" sz="12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rPr>
                          <a:t>2</a:t>
                        </a:r>
                        <a:r>
                          <a:rPr lang="ja-JP" sz="12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a:t>
                        </a:r>
                        <a:r>
                          <a:rPr lang="en-US" altLang="ja-JP" sz="12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rPr>
                          <a:t>5</a:t>
                        </a:r>
                        <a:r>
                          <a:rPr lang="ja-JP" sz="12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00,000</a:t>
                        </a:r>
                        <a:endParaRPr b="1" dirty="0">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88925">
                  <a:tc vMerge="1">
                    <a:txBody>
                      <a:bodyPr/>
                      <a:lstStyle/>
                      <a:p>
                        <a:endParaRPr lang="ja-JP"/>
                      </a:p>
                    </a:txBody>
                    <a:tcPr/>
                  </a:tc>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1週間</a:t>
                        </a:r>
                        <a:endParaRPr b="1">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a:t>
                        </a:r>
                        <a:r>
                          <a:rPr lang="en-US" altLang="ja-JP" sz="1200" b="1" i="0" u="none" strike="noStrike" cap="none" dirty="0">
                            <a:solidFill>
                              <a:schemeClr val="dk1"/>
                            </a:solidFill>
                            <a:latin typeface="Arial" panose="020B0604020202020204" pitchFamily="34" charset="0"/>
                            <a:ea typeface="Poppins Medium"/>
                            <a:cs typeface="Arial" panose="020B0604020202020204" pitchFamily="34" charset="0"/>
                            <a:sym typeface="Poppins Medium"/>
                          </a:rPr>
                          <a:t>3</a:t>
                        </a:r>
                        <a:r>
                          <a:rPr lang="ja-JP" sz="1200" b="1" i="0" u="none" strike="noStrike" cap="none">
                            <a:solidFill>
                              <a:schemeClr val="dk1"/>
                            </a:solidFill>
                            <a:latin typeface="Arial" panose="020B0604020202020204" pitchFamily="34" charset="0"/>
                            <a:ea typeface="Poppins Medium"/>
                            <a:cs typeface="Arial" panose="020B0604020202020204" pitchFamily="34" charset="0"/>
                            <a:sym typeface="Poppins Medium"/>
                          </a:rPr>
                          <a:t>,500,000</a:t>
                        </a:r>
                        <a:endParaRPr b="1" dirty="0">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ja-JP" sz="12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a:t>
                        </a:r>
                        <a:r>
                          <a:rPr lang="en-US" altLang="ja-JP" sz="12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rPr>
                          <a:t>1</a:t>
                        </a:r>
                        <a:r>
                          <a:rPr lang="ja-JP" sz="12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a:t>
                        </a:r>
                        <a:r>
                          <a:rPr lang="en-US" altLang="ja-JP" sz="1200" b="1" i="0" u="none" strike="noStrike" cap="none" dirty="0">
                            <a:solidFill>
                              <a:srgbClr val="C00000"/>
                            </a:solidFill>
                            <a:latin typeface="Arial" panose="020B0604020202020204" pitchFamily="34" charset="0"/>
                            <a:ea typeface="Poppins Medium"/>
                            <a:cs typeface="Arial" panose="020B0604020202020204" pitchFamily="34" charset="0"/>
                            <a:sym typeface="Poppins Medium"/>
                          </a:rPr>
                          <a:t>75</a:t>
                        </a:r>
                        <a:r>
                          <a:rPr lang="ja-JP" sz="1200" b="1" i="0" u="none" strike="noStrike" cap="none">
                            <a:solidFill>
                              <a:srgbClr val="C00000"/>
                            </a:solidFill>
                            <a:latin typeface="Arial" panose="020B0604020202020204" pitchFamily="34" charset="0"/>
                            <a:ea typeface="Poppins Medium"/>
                            <a:cs typeface="Arial" panose="020B0604020202020204" pitchFamily="34" charset="0"/>
                            <a:sym typeface="Poppins Medium"/>
                          </a:rPr>
                          <a:t>0,000</a:t>
                        </a:r>
                        <a:endParaRPr b="1" dirty="0">
                          <a:latin typeface="Arial" panose="020B0604020202020204" pitchFamily="34" charset="0"/>
                          <a:cs typeface="Arial" panose="020B0604020202020204" pitchFamily="34" charset="0"/>
                        </a:endParaRPr>
                      </a:p>
                    </a:txBody>
                    <a:tcPr marL="9525" marR="9525" marT="95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61" name="Google Shape;161;p5"/>
            <p:cNvSpPr txBox="1"/>
            <p:nvPr/>
          </p:nvSpPr>
          <p:spPr>
            <a:xfrm>
              <a:off x="1879600" y="6172216"/>
              <a:ext cx="3362743" cy="25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a:solidFill>
                    <a:srgbClr val="C00000"/>
                  </a:solidFill>
                  <a:latin typeface="Arial"/>
                  <a:ea typeface="Arial"/>
                  <a:cs typeface="Arial"/>
                  <a:sym typeface="Arial"/>
                </a:rPr>
                <a:t>202</a:t>
              </a:r>
              <a:r>
                <a:rPr lang="en-US" altLang="ja-JP" sz="1050" b="1" dirty="0">
                  <a:solidFill>
                    <a:srgbClr val="C00000"/>
                  </a:solidFill>
                </a:rPr>
                <a:t>3</a:t>
              </a:r>
              <a:r>
                <a:rPr lang="ja-JP" sz="1050" b="1">
                  <a:solidFill>
                    <a:srgbClr val="C00000"/>
                  </a:solidFill>
                  <a:latin typeface="Arial"/>
                  <a:ea typeface="Arial"/>
                  <a:cs typeface="Arial"/>
                  <a:sym typeface="Arial"/>
                </a:rPr>
                <a:t>年</a:t>
              </a:r>
              <a:r>
                <a:rPr lang="en-US" altLang="ja-JP" sz="1050" b="1" dirty="0">
                  <a:solidFill>
                    <a:srgbClr val="C00000"/>
                  </a:solidFill>
                  <a:latin typeface="Arial"/>
                  <a:ea typeface="Arial"/>
                  <a:cs typeface="Arial"/>
                  <a:sym typeface="Arial"/>
                </a:rPr>
                <a:t>1</a:t>
              </a:r>
              <a:r>
                <a:rPr lang="en-US" altLang="ja-JP" sz="1050" b="1" dirty="0">
                  <a:solidFill>
                    <a:srgbClr val="C00000"/>
                  </a:solidFill>
                </a:rPr>
                <a:t>2</a:t>
              </a:r>
              <a:r>
                <a:rPr lang="ja-JP" sz="1050" b="1">
                  <a:solidFill>
                    <a:srgbClr val="C00000"/>
                  </a:solidFill>
                  <a:latin typeface="Arial"/>
                  <a:ea typeface="Arial"/>
                  <a:cs typeface="Arial"/>
                  <a:sym typeface="Arial"/>
                </a:rPr>
                <a:t>月末までに掲出を開始する案件に限る。</a:t>
              </a:r>
              <a:endParaRPr sz="1050" b="1" dirty="0">
                <a:solidFill>
                  <a:srgbClr val="C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D8D8D8"/>
              </a:solidFill>
              <a:latin typeface="Arial"/>
              <a:ea typeface="Arial"/>
              <a:cs typeface="Arial"/>
              <a:sym typeface="Arial"/>
            </a:endParaRPr>
          </a:p>
        </p:txBody>
      </p:sp>
      <p:pic>
        <p:nvPicPr>
          <p:cNvPr id="3" name="図 2" descr="アプリケーション&#10;&#10;低い精度で自動的に生成された説明">
            <a:extLst>
              <a:ext uri="{FF2B5EF4-FFF2-40B4-BE49-F238E27FC236}">
                <a16:creationId xmlns:a16="http://schemas.microsoft.com/office/drawing/2014/main" id="{ABF0ABAD-F0B7-E33E-84BC-549CF0BD041C}"/>
              </a:ext>
            </a:extLst>
          </p:cNvPr>
          <p:cNvPicPr>
            <a:picLocks noChangeAspect="1"/>
          </p:cNvPicPr>
          <p:nvPr/>
        </p:nvPicPr>
        <p:blipFill>
          <a:blip r:embed="rId3"/>
          <a:stretch>
            <a:fillRect/>
          </a:stretch>
        </p:blipFill>
        <p:spPr>
          <a:xfrm>
            <a:off x="3480406" y="563402"/>
            <a:ext cx="6726834" cy="5518950"/>
          </a:xfrm>
          <a:prstGeom prst="rect">
            <a:avLst/>
          </a:prstGeom>
        </p:spPr>
      </p:pic>
      <p:sp>
        <p:nvSpPr>
          <p:cNvPr id="168" name="Google Shape;168;p6"/>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9" name="Google Shape;169;p6"/>
          <p:cNvSpPr txBox="1"/>
          <p:nvPr/>
        </p:nvSpPr>
        <p:spPr>
          <a:xfrm rot="-5400000">
            <a:off x="-1719949" y="2592775"/>
            <a:ext cx="565571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AREA MAP</a:t>
            </a:r>
            <a:endParaRPr/>
          </a:p>
        </p:txBody>
      </p:sp>
      <p:sp>
        <p:nvSpPr>
          <p:cNvPr id="170" name="Google Shape;170;p6"/>
          <p:cNvSpPr txBox="1"/>
          <p:nvPr/>
        </p:nvSpPr>
        <p:spPr>
          <a:xfrm>
            <a:off x="8189700" y="6299706"/>
            <a:ext cx="36792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00">
                <a:solidFill>
                  <a:schemeClr val="dk1"/>
                </a:solidFill>
                <a:latin typeface="Arial"/>
                <a:ea typeface="Arial"/>
                <a:cs typeface="Arial"/>
                <a:sym typeface="Arial"/>
              </a:rPr>
              <a:t>※各プランの掲出MAPは下記URLよりご確認いただけます。</a:t>
            </a:r>
            <a:endParaRPr sz="1000">
              <a:solidFill>
                <a:schemeClr val="dk1"/>
              </a:solidFill>
              <a:latin typeface="Arial"/>
              <a:ea typeface="Arial"/>
              <a:cs typeface="Arial"/>
              <a:sym typeface="Arial"/>
            </a:endParaRPr>
          </a:p>
          <a:p>
            <a:pPr marL="0" marR="0" lvl="0" indent="0" algn="l" rtl="0">
              <a:spcBef>
                <a:spcPts val="0"/>
              </a:spcBef>
              <a:spcAft>
                <a:spcPts val="0"/>
              </a:spcAft>
              <a:buNone/>
            </a:pPr>
            <a:r>
              <a:rPr lang="ja-JP" sz="10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https://wildposting.jp/posting-place</a:t>
            </a:r>
            <a:endParaRPr sz="1000">
              <a:solidFill>
                <a:schemeClr val="dk1"/>
              </a:solidFill>
              <a:latin typeface="Arial"/>
              <a:ea typeface="Arial"/>
              <a:cs typeface="Arial"/>
              <a:sym typeface="Arial"/>
            </a:endParaRPr>
          </a:p>
        </p:txBody>
      </p:sp>
      <p:sp>
        <p:nvSpPr>
          <p:cNvPr id="173" name="Google Shape;173;p6"/>
          <p:cNvSpPr txBox="1"/>
          <p:nvPr/>
        </p:nvSpPr>
        <p:spPr>
          <a:xfrm rot="18541063">
            <a:off x="6818074" y="3207009"/>
            <a:ext cx="111270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1">
                <a:solidFill>
                  <a:schemeClr val="dk1"/>
                </a:solidFill>
                <a:latin typeface="Arial"/>
                <a:ea typeface="Arial"/>
                <a:cs typeface="Arial"/>
                <a:sym typeface="Arial"/>
              </a:rPr>
              <a:t>青山通り</a:t>
            </a:r>
            <a:endParaRPr/>
          </a:p>
        </p:txBody>
      </p:sp>
      <p:sp>
        <p:nvSpPr>
          <p:cNvPr id="178" name="Google Shape;178;p6"/>
          <p:cNvSpPr txBox="1"/>
          <p:nvPr/>
        </p:nvSpPr>
        <p:spPr>
          <a:xfrm rot="2049464">
            <a:off x="5982435" y="5419137"/>
            <a:ext cx="139535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1">
                <a:solidFill>
                  <a:schemeClr val="dk1"/>
                </a:solidFill>
                <a:latin typeface="Arial"/>
                <a:ea typeface="Arial"/>
                <a:cs typeface="Arial"/>
                <a:sym typeface="Arial"/>
              </a:rPr>
              <a:t>骨董通り</a:t>
            </a:r>
            <a:endParaRPr dirty="0"/>
          </a:p>
        </p:txBody>
      </p:sp>
      <p:pic>
        <p:nvPicPr>
          <p:cNvPr id="182" name="Google Shape;182;p6" descr="歩道を歩いている数々の建物&#10;&#10;中程度の精度で自動的に生成された説明"/>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668240" y="5201233"/>
            <a:ext cx="1345435" cy="1009076"/>
          </a:xfrm>
          <a:prstGeom prst="rect">
            <a:avLst/>
          </a:prstGeom>
          <a:noFill/>
          <a:ln>
            <a:noFill/>
          </a:ln>
        </p:spPr>
      </p:pic>
      <p:pic>
        <p:nvPicPr>
          <p:cNvPr id="183" name="Google Shape;183;p6" descr="落書きされた壁&#10;&#10;中程度の精度で自動的に生成された説明"/>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133221" y="4010444"/>
            <a:ext cx="1345434" cy="1009075"/>
          </a:xfrm>
          <a:prstGeom prst="rect">
            <a:avLst/>
          </a:prstGeom>
          <a:noFill/>
          <a:ln>
            <a:noFill/>
          </a:ln>
        </p:spPr>
      </p:pic>
      <p:pic>
        <p:nvPicPr>
          <p:cNvPr id="184" name="Google Shape;184;p6" descr="屋外, 建物, 座る, 歩道 が含まれている画像&#10;&#10;自動的に生成された説明"/>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843114" y="2849139"/>
            <a:ext cx="1323596" cy="992697"/>
          </a:xfrm>
          <a:prstGeom prst="rect">
            <a:avLst/>
          </a:prstGeom>
          <a:noFill/>
          <a:ln>
            <a:noFill/>
          </a:ln>
        </p:spPr>
      </p:pic>
      <p:pic>
        <p:nvPicPr>
          <p:cNvPr id="185" name="Google Shape;185;p6" descr="建物の前の歩道を歩いている人&#10;&#10;低い精度で自動的に生成された説明"/>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827165" y="2171515"/>
            <a:ext cx="1323596" cy="992697"/>
          </a:xfrm>
          <a:prstGeom prst="rect">
            <a:avLst/>
          </a:prstGeom>
          <a:noFill/>
          <a:ln>
            <a:noFill/>
          </a:ln>
        </p:spPr>
      </p:pic>
      <p:grpSp>
        <p:nvGrpSpPr>
          <p:cNvPr id="186" name="Google Shape;186;p6"/>
          <p:cNvGrpSpPr/>
          <p:nvPr/>
        </p:nvGrpSpPr>
        <p:grpSpPr>
          <a:xfrm>
            <a:off x="7818806" y="3198170"/>
            <a:ext cx="4034551" cy="3129525"/>
            <a:chOff x="7818806" y="3198170"/>
            <a:chExt cx="4034551" cy="3129525"/>
          </a:xfrm>
        </p:grpSpPr>
        <p:grpSp>
          <p:nvGrpSpPr>
            <p:cNvPr id="187" name="Google Shape;187;p6"/>
            <p:cNvGrpSpPr/>
            <p:nvPr/>
          </p:nvGrpSpPr>
          <p:grpSpPr>
            <a:xfrm>
              <a:off x="9180936" y="5332604"/>
              <a:ext cx="1320428" cy="990321"/>
              <a:chOff x="3084210" y="1796289"/>
              <a:chExt cx="5204651" cy="3903488"/>
            </a:xfrm>
          </p:grpSpPr>
          <p:pic>
            <p:nvPicPr>
              <p:cNvPr id="188" name="Google Shape;188;p6" descr="建物の入り口&#10;&#10;低い精度で自動的に生成された説明"/>
              <p:cNvPicPr preferRelativeResize="0"/>
              <p:nvPr/>
            </p:nvPicPr>
            <p:blipFill rotWithShape="1">
              <a:blip r:embed="rId9">
                <a:alphaModFix/>
              </a:blip>
              <a:srcRect/>
              <a:stretch/>
            </p:blipFill>
            <p:spPr>
              <a:xfrm>
                <a:off x="3084210" y="1796289"/>
                <a:ext cx="5204651" cy="3903488"/>
              </a:xfrm>
              <a:prstGeom prst="rect">
                <a:avLst/>
              </a:prstGeom>
              <a:noFill/>
              <a:ln>
                <a:noFill/>
              </a:ln>
            </p:spPr>
          </p:pic>
          <p:sp>
            <p:nvSpPr>
              <p:cNvPr id="189" name="Google Shape;189;p6"/>
              <p:cNvSpPr/>
              <p:nvPr/>
            </p:nvSpPr>
            <p:spPr>
              <a:xfrm>
                <a:off x="4387065" y="2774022"/>
                <a:ext cx="2044557" cy="986320"/>
              </a:xfrm>
              <a:custGeom>
                <a:avLst/>
                <a:gdLst/>
                <a:ahLst/>
                <a:cxnLst/>
                <a:rect l="l" t="t" r="r" b="b"/>
                <a:pathLst>
                  <a:path w="2044557" h="986320" extrusionOk="0">
                    <a:moveTo>
                      <a:pt x="10274" y="0"/>
                    </a:moveTo>
                    <a:lnTo>
                      <a:pt x="0" y="965771"/>
                    </a:lnTo>
                    <a:lnTo>
                      <a:pt x="2044557" y="986320"/>
                    </a:lnTo>
                    <a:lnTo>
                      <a:pt x="2034283" y="380144"/>
                    </a:lnTo>
                    <a:lnTo>
                      <a:pt x="10274" y="0"/>
                    </a:lnTo>
                    <a:close/>
                  </a:path>
                </a:pathLst>
              </a:custGeom>
              <a:solidFill>
                <a:srgbClr val="AEABA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90" name="Google Shape;190;p6" descr="建物の前の交差点&#10;&#10;自動的に生成された説明"/>
            <p:cNvPicPr preferRelativeResize="0"/>
            <p:nvPr/>
          </p:nvPicPr>
          <p:blipFill rotWithShape="1">
            <a:blip r:embed="rId10">
              <a:alphaModFix/>
            </a:blip>
            <a:srcRect/>
            <a:stretch/>
          </p:blipFill>
          <p:spPr>
            <a:xfrm>
              <a:off x="7833028" y="5333804"/>
              <a:ext cx="1325188" cy="993891"/>
            </a:xfrm>
            <a:prstGeom prst="rect">
              <a:avLst/>
            </a:prstGeom>
            <a:noFill/>
            <a:ln>
              <a:noFill/>
            </a:ln>
          </p:spPr>
        </p:pic>
        <p:pic>
          <p:nvPicPr>
            <p:cNvPr id="191" name="Google Shape;191;p6" descr="店の正面と入り口&#10;&#10;中程度の精度で自動的に生成された説明"/>
            <p:cNvPicPr preferRelativeResize="0"/>
            <p:nvPr/>
          </p:nvPicPr>
          <p:blipFill rotWithShape="1">
            <a:blip r:embed="rId11">
              <a:alphaModFix/>
            </a:blip>
            <a:srcRect/>
            <a:stretch/>
          </p:blipFill>
          <p:spPr>
            <a:xfrm>
              <a:off x="10529761" y="5332604"/>
              <a:ext cx="1320428" cy="990321"/>
            </a:xfrm>
            <a:prstGeom prst="rect">
              <a:avLst/>
            </a:prstGeom>
            <a:noFill/>
            <a:ln>
              <a:noFill/>
            </a:ln>
          </p:spPr>
        </p:pic>
        <p:pic>
          <p:nvPicPr>
            <p:cNvPr id="192" name="Google Shape;192;p6" descr="建物, 屋外, 道路, ストリート が含まれている画像&#10;&#10;自動的に生成された説明"/>
            <p:cNvPicPr preferRelativeResize="0"/>
            <p:nvPr/>
          </p:nvPicPr>
          <p:blipFill rotWithShape="1">
            <a:blip r:embed="rId12">
              <a:alphaModFix/>
            </a:blip>
            <a:srcRect/>
            <a:stretch/>
          </p:blipFill>
          <p:spPr>
            <a:xfrm>
              <a:off x="7829079" y="4294477"/>
              <a:ext cx="1314209" cy="985657"/>
            </a:xfrm>
            <a:prstGeom prst="rect">
              <a:avLst/>
            </a:prstGeom>
            <a:noFill/>
            <a:ln>
              <a:noFill/>
            </a:ln>
          </p:spPr>
        </p:pic>
        <p:pic>
          <p:nvPicPr>
            <p:cNvPr id="193" name="Google Shape;193;p6" descr="建物の前の歩道を歩く人&#10;&#10;低い精度で自動的に生成された説明"/>
            <p:cNvPicPr preferRelativeResize="0"/>
            <p:nvPr/>
          </p:nvPicPr>
          <p:blipFill rotWithShape="1">
            <a:blip r:embed="rId13">
              <a:alphaModFix/>
            </a:blip>
            <a:srcRect/>
            <a:stretch/>
          </p:blipFill>
          <p:spPr>
            <a:xfrm>
              <a:off x="9173601" y="4298369"/>
              <a:ext cx="1320426" cy="990320"/>
            </a:xfrm>
            <a:prstGeom prst="rect">
              <a:avLst/>
            </a:prstGeom>
            <a:noFill/>
            <a:ln>
              <a:noFill/>
            </a:ln>
          </p:spPr>
        </p:pic>
        <p:grpSp>
          <p:nvGrpSpPr>
            <p:cNvPr id="194" name="Google Shape;194;p6"/>
            <p:cNvGrpSpPr/>
            <p:nvPr/>
          </p:nvGrpSpPr>
          <p:grpSpPr>
            <a:xfrm>
              <a:off x="10529761" y="4308038"/>
              <a:ext cx="1320428" cy="989441"/>
              <a:chOff x="3079827" y="1807049"/>
              <a:chExt cx="5204651" cy="3900019"/>
            </a:xfrm>
          </p:grpSpPr>
          <p:pic>
            <p:nvPicPr>
              <p:cNvPr id="195" name="Google Shape;195;p6"/>
              <p:cNvPicPr preferRelativeResize="0"/>
              <p:nvPr/>
            </p:nvPicPr>
            <p:blipFill rotWithShape="1">
              <a:blip r:embed="rId14">
                <a:alphaModFix/>
              </a:blip>
              <a:srcRect/>
              <a:stretch/>
            </p:blipFill>
            <p:spPr>
              <a:xfrm>
                <a:off x="3079827" y="1807049"/>
                <a:ext cx="5204651" cy="3900019"/>
              </a:xfrm>
              <a:prstGeom prst="rect">
                <a:avLst/>
              </a:prstGeom>
              <a:noFill/>
              <a:ln>
                <a:noFill/>
              </a:ln>
            </p:spPr>
          </p:pic>
          <p:sp>
            <p:nvSpPr>
              <p:cNvPr id="196" name="Google Shape;196;p6"/>
              <p:cNvSpPr/>
              <p:nvPr/>
            </p:nvSpPr>
            <p:spPr>
              <a:xfrm>
                <a:off x="5116364" y="2970230"/>
                <a:ext cx="1115349" cy="642032"/>
              </a:xfrm>
              <a:custGeom>
                <a:avLst/>
                <a:gdLst/>
                <a:ahLst/>
                <a:cxnLst/>
                <a:rect l="l" t="t" r="r" b="b"/>
                <a:pathLst>
                  <a:path w="1115349" h="642032" extrusionOk="0">
                    <a:moveTo>
                      <a:pt x="2870" y="0"/>
                    </a:moveTo>
                    <a:cubicBezTo>
                      <a:pt x="1913" y="189885"/>
                      <a:pt x="957" y="379769"/>
                      <a:pt x="0" y="569654"/>
                    </a:cubicBezTo>
                    <a:lnTo>
                      <a:pt x="1115349" y="642032"/>
                    </a:lnTo>
                    <a:lnTo>
                      <a:pt x="1093969" y="91386"/>
                    </a:lnTo>
                    <a:lnTo>
                      <a:pt x="2870" y="0"/>
                    </a:lnTo>
                    <a:close/>
                  </a:path>
                </a:pathLst>
              </a:custGeom>
              <a:solidFill>
                <a:srgbClr val="AEABAB"/>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97" name="Google Shape;197;p6" descr="時計台がついた建物と道路&#10;&#10;低い精度で自動的に生成された説明"/>
            <p:cNvPicPr preferRelativeResize="0"/>
            <p:nvPr/>
          </p:nvPicPr>
          <p:blipFill rotWithShape="1">
            <a:blip r:embed="rId15">
              <a:alphaModFix/>
            </a:blip>
            <a:srcRect/>
            <a:stretch/>
          </p:blipFill>
          <p:spPr>
            <a:xfrm>
              <a:off x="7818806" y="3198170"/>
              <a:ext cx="1325188" cy="993891"/>
            </a:xfrm>
            <a:prstGeom prst="rect">
              <a:avLst/>
            </a:prstGeom>
            <a:noFill/>
            <a:ln>
              <a:noFill/>
            </a:ln>
          </p:spPr>
        </p:pic>
        <p:pic>
          <p:nvPicPr>
            <p:cNvPr id="198" name="Google Shape;198;p6" descr="店の中の道路&#10;&#10;低い精度で自動的に生成された説明"/>
            <p:cNvPicPr preferRelativeResize="0"/>
            <p:nvPr/>
          </p:nvPicPr>
          <p:blipFill rotWithShape="1">
            <a:blip r:embed="rId16">
              <a:alphaModFix/>
            </a:blip>
            <a:srcRect/>
            <a:stretch/>
          </p:blipFill>
          <p:spPr>
            <a:xfrm>
              <a:off x="9164455" y="3198171"/>
              <a:ext cx="1336793" cy="1002595"/>
            </a:xfrm>
            <a:prstGeom prst="rect">
              <a:avLst/>
            </a:prstGeom>
            <a:noFill/>
            <a:ln>
              <a:noFill/>
            </a:ln>
          </p:spPr>
        </p:pic>
        <p:grpSp>
          <p:nvGrpSpPr>
            <p:cNvPr id="199" name="Google Shape;199;p6"/>
            <p:cNvGrpSpPr/>
            <p:nvPr/>
          </p:nvGrpSpPr>
          <p:grpSpPr>
            <a:xfrm>
              <a:off x="10537041" y="3198170"/>
              <a:ext cx="1316316" cy="987237"/>
              <a:chOff x="3089151" y="1796289"/>
              <a:chExt cx="5204650" cy="3903488"/>
            </a:xfrm>
          </p:grpSpPr>
          <p:pic>
            <p:nvPicPr>
              <p:cNvPr id="200" name="Google Shape;200;p6" descr="店の前の道路&#10;&#10;中程度の精度で自動的に生成された説明"/>
              <p:cNvPicPr preferRelativeResize="0"/>
              <p:nvPr/>
            </p:nvPicPr>
            <p:blipFill rotWithShape="1">
              <a:blip r:embed="rId17">
                <a:alphaModFix/>
              </a:blip>
              <a:srcRect/>
              <a:stretch/>
            </p:blipFill>
            <p:spPr>
              <a:xfrm>
                <a:off x="3089151" y="1796289"/>
                <a:ext cx="5204650" cy="3903488"/>
              </a:xfrm>
              <a:prstGeom prst="rect">
                <a:avLst/>
              </a:prstGeom>
              <a:noFill/>
              <a:ln>
                <a:noFill/>
              </a:ln>
            </p:spPr>
          </p:pic>
          <p:sp>
            <p:nvSpPr>
              <p:cNvPr id="201" name="Google Shape;201;p6"/>
              <p:cNvSpPr/>
              <p:nvPr/>
            </p:nvSpPr>
            <p:spPr>
              <a:xfrm>
                <a:off x="5618922" y="2849217"/>
                <a:ext cx="587513" cy="865809"/>
              </a:xfrm>
              <a:custGeom>
                <a:avLst/>
                <a:gdLst/>
                <a:ahLst/>
                <a:cxnLst/>
                <a:rect l="l" t="t" r="r" b="b"/>
                <a:pathLst>
                  <a:path w="587513" h="865809" extrusionOk="0">
                    <a:moveTo>
                      <a:pt x="4417" y="0"/>
                    </a:moveTo>
                    <a:cubicBezTo>
                      <a:pt x="2945" y="281241"/>
                      <a:pt x="1472" y="562481"/>
                      <a:pt x="0" y="843722"/>
                    </a:cubicBezTo>
                    <a:lnTo>
                      <a:pt x="587513" y="865809"/>
                    </a:lnTo>
                    <a:lnTo>
                      <a:pt x="574261" y="61844"/>
                    </a:lnTo>
                    <a:lnTo>
                      <a:pt x="4417" y="0"/>
                    </a:lnTo>
                    <a:close/>
                  </a:path>
                </a:pathLst>
              </a:custGeom>
              <a:solidFill>
                <a:srgbClr val="A5A5A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grpSp>
        <p:nvGrpSpPr>
          <p:cNvPr id="4" name="グループ化 3">
            <a:extLst>
              <a:ext uri="{FF2B5EF4-FFF2-40B4-BE49-F238E27FC236}">
                <a16:creationId xmlns:a16="http://schemas.microsoft.com/office/drawing/2014/main" id="{6000B61E-A168-57F1-A60D-D59F1860E494}"/>
              </a:ext>
            </a:extLst>
          </p:cNvPr>
          <p:cNvGrpSpPr/>
          <p:nvPr/>
        </p:nvGrpSpPr>
        <p:grpSpPr>
          <a:xfrm>
            <a:off x="6712628" y="570057"/>
            <a:ext cx="1323596" cy="992697"/>
            <a:chOff x="3094950" y="1815397"/>
            <a:chExt cx="5254875" cy="3941156"/>
          </a:xfrm>
        </p:grpSpPr>
        <p:pic>
          <p:nvPicPr>
            <p:cNvPr id="5" name="図 4" descr="建物の窓&#10;&#10;自動的に生成された説明">
              <a:extLst>
                <a:ext uri="{FF2B5EF4-FFF2-40B4-BE49-F238E27FC236}">
                  <a16:creationId xmlns:a16="http://schemas.microsoft.com/office/drawing/2014/main" id="{E456A733-D125-A173-8214-B3FC1EFDEB92}"/>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094950" y="1815397"/>
              <a:ext cx="5254875" cy="3941156"/>
            </a:xfrm>
            <a:prstGeom prst="rect">
              <a:avLst/>
            </a:prstGeom>
          </p:spPr>
        </p:pic>
        <p:sp>
          <p:nvSpPr>
            <p:cNvPr id="6" name="フリーフォーム 5">
              <a:extLst>
                <a:ext uri="{FF2B5EF4-FFF2-40B4-BE49-F238E27FC236}">
                  <a16:creationId xmlns:a16="http://schemas.microsoft.com/office/drawing/2014/main" id="{5393015B-317B-135D-7F07-7126A957A1D4}"/>
                </a:ext>
              </a:extLst>
            </p:cNvPr>
            <p:cNvSpPr/>
            <p:nvPr/>
          </p:nvSpPr>
          <p:spPr>
            <a:xfrm>
              <a:off x="4091354" y="2364154"/>
              <a:ext cx="2270369" cy="2368061"/>
            </a:xfrm>
            <a:custGeom>
              <a:avLst/>
              <a:gdLst>
                <a:gd name="connsiteX0" fmla="*/ 168031 w 2270369"/>
                <a:gd name="connsiteY0" fmla="*/ 0 h 2368061"/>
                <a:gd name="connsiteX1" fmla="*/ 0 w 2270369"/>
                <a:gd name="connsiteY1" fmla="*/ 2297723 h 2368061"/>
                <a:gd name="connsiteX2" fmla="*/ 2270369 w 2270369"/>
                <a:gd name="connsiteY2" fmla="*/ 2368061 h 2368061"/>
                <a:gd name="connsiteX3" fmla="*/ 2250831 w 2270369"/>
                <a:gd name="connsiteY3" fmla="*/ 19538 h 2368061"/>
                <a:gd name="connsiteX4" fmla="*/ 168031 w 2270369"/>
                <a:gd name="connsiteY4" fmla="*/ 0 h 236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369" h="2368061">
                  <a:moveTo>
                    <a:pt x="168031" y="0"/>
                  </a:moveTo>
                  <a:lnTo>
                    <a:pt x="0" y="2297723"/>
                  </a:lnTo>
                  <a:lnTo>
                    <a:pt x="2270369" y="2368061"/>
                  </a:lnTo>
                  <a:lnTo>
                    <a:pt x="2250831" y="19538"/>
                  </a:lnTo>
                  <a:lnTo>
                    <a:pt x="168031" y="0"/>
                  </a:lnTo>
                  <a:close/>
                </a:path>
              </a:pathLst>
            </a:custGeom>
            <a:solidFill>
              <a:srgbClr val="A0A0A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図 10">
            <a:extLst>
              <a:ext uri="{FF2B5EF4-FFF2-40B4-BE49-F238E27FC236}">
                <a16:creationId xmlns:a16="http://schemas.microsoft.com/office/drawing/2014/main" id="{BC77D4A9-5DAB-AF25-A568-F72B3A24FE73}"/>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219593" y="5215615"/>
            <a:ext cx="1345436" cy="1018079"/>
          </a:xfrm>
          <a:prstGeom prst="rect">
            <a:avLst/>
          </a:prstGeom>
        </p:spPr>
      </p:pic>
      <p:sp>
        <p:nvSpPr>
          <p:cNvPr id="12" name="テキスト ボックス 11">
            <a:extLst>
              <a:ext uri="{FF2B5EF4-FFF2-40B4-BE49-F238E27FC236}">
                <a16:creationId xmlns:a16="http://schemas.microsoft.com/office/drawing/2014/main" id="{251C78BD-C88D-FF76-FECB-C351AEFF2E56}"/>
              </a:ext>
            </a:extLst>
          </p:cNvPr>
          <p:cNvSpPr txBox="1"/>
          <p:nvPr/>
        </p:nvSpPr>
        <p:spPr>
          <a:xfrm>
            <a:off x="3296406" y="6210309"/>
            <a:ext cx="1284327" cy="461665"/>
          </a:xfrm>
          <a:prstGeom prst="rect">
            <a:avLst/>
          </a:prstGeom>
          <a:noFill/>
        </p:spPr>
        <p:txBody>
          <a:bodyPr wrap="none" rtlCol="0">
            <a:spAutoFit/>
          </a:bodyPr>
          <a:lstStyle/>
          <a:p>
            <a:pPr algn="ctr"/>
            <a:r>
              <a:rPr kumimoji="1" lang="en-US" altLang="ja-JP" sz="1200" b="1" dirty="0">
                <a:solidFill>
                  <a:srgbClr val="C00000"/>
                </a:solidFill>
              </a:rPr>
              <a:t>【</a:t>
            </a:r>
            <a:r>
              <a:rPr kumimoji="1" lang="ja-JP" altLang="en-US" sz="1200" b="1">
                <a:solidFill>
                  <a:srgbClr val="C00000"/>
                </a:solidFill>
              </a:rPr>
              <a:t>オプション</a:t>
            </a:r>
            <a:r>
              <a:rPr kumimoji="1" lang="en-US" altLang="ja-JP" sz="1200" b="1" dirty="0">
                <a:solidFill>
                  <a:srgbClr val="C00000"/>
                </a:solidFill>
              </a:rPr>
              <a:t>】</a:t>
            </a:r>
          </a:p>
          <a:p>
            <a:pPr algn="ctr"/>
            <a:r>
              <a:rPr kumimoji="1" lang="ja-JP" altLang="en-US" sz="1200" b="1">
                <a:solidFill>
                  <a:srgbClr val="C00000"/>
                </a:solidFill>
              </a:rPr>
              <a:t>追加掲出</a:t>
            </a:r>
          </a:p>
        </p:txBody>
      </p:sp>
      <p:pic>
        <p:nvPicPr>
          <p:cNvPr id="17" name="図 16">
            <a:extLst>
              <a:ext uri="{FF2B5EF4-FFF2-40B4-BE49-F238E27FC236}">
                <a16:creationId xmlns:a16="http://schemas.microsoft.com/office/drawing/2014/main" id="{A3E260EA-AC2B-6F43-131B-6AF85642183E}"/>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423235" y="2700752"/>
            <a:ext cx="1308125" cy="98268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D8D8D8"/>
              </a:solidFill>
              <a:latin typeface="Arial"/>
              <a:ea typeface="Arial"/>
              <a:cs typeface="Arial"/>
              <a:sym typeface="Arial"/>
            </a:endParaRPr>
          </a:p>
        </p:txBody>
      </p:sp>
      <p:sp>
        <p:nvSpPr>
          <p:cNvPr id="208" name="Google Shape;208;p7"/>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9" name="Google Shape;209;p7"/>
          <p:cNvSpPr/>
          <p:nvPr/>
        </p:nvSpPr>
        <p:spPr>
          <a:xfrm>
            <a:off x="9434444" y="-347472"/>
            <a:ext cx="2434468" cy="1481328"/>
          </a:xfrm>
          <a:prstGeom prst="rect">
            <a:avLst/>
          </a:prstGeom>
          <a:noFill/>
          <a:ln w="762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0" name="Google Shape;210;p7"/>
          <p:cNvSpPr/>
          <p:nvPr/>
        </p:nvSpPr>
        <p:spPr>
          <a:xfrm>
            <a:off x="11261577" y="256032"/>
            <a:ext cx="1119399" cy="65227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211" name="Google Shape;211;p7"/>
          <p:cNvGraphicFramePr/>
          <p:nvPr>
            <p:extLst>
              <p:ext uri="{D42A27DB-BD31-4B8C-83A1-F6EECF244321}">
                <p14:modId xmlns:p14="http://schemas.microsoft.com/office/powerpoint/2010/main" val="697989405"/>
              </p:ext>
            </p:extLst>
          </p:nvPr>
        </p:nvGraphicFramePr>
        <p:xfrm>
          <a:off x="3824288" y="1336675"/>
          <a:ext cx="8851900" cy="7543800"/>
        </p:xfrm>
        <a:graphic>
          <a:graphicData uri="http://schemas.openxmlformats.org/presentationml/2006/ole">
            <mc:AlternateContent xmlns:mc="http://schemas.openxmlformats.org/markup-compatibility/2006">
              <mc:Choice xmlns:v="urn:schemas-microsoft-com:vml" Requires="v">
                <p:oleObj name="シート" r:id="rId3" imgW="8851900" imgH="7543800" progId="Excel.Sheet.8">
                  <p:embed/>
                </p:oleObj>
              </mc:Choice>
              <mc:Fallback>
                <p:oleObj name="シート" r:id="rId3" imgW="8851900" imgH="7543800" progId="Excel.Sheet.8">
                  <p:embed/>
                  <p:pic>
                    <p:nvPicPr>
                      <p:cNvPr id="211" name="Google Shape;211;p7"/>
                      <p:cNvPicPr preferRelativeResize="0"/>
                      <p:nvPr/>
                    </p:nvPicPr>
                    <p:blipFill rotWithShape="1">
                      <a:blip r:embed="rId4">
                        <a:alphaModFix/>
                      </a:blip>
                      <a:srcRect/>
                      <a:stretch>
                        <a:fillRect/>
                      </a:stretch>
                    </p:blipFill>
                    <p:spPr>
                      <a:xfrm>
                        <a:off x="3824288" y="1336675"/>
                        <a:ext cx="8851900" cy="7543800"/>
                      </a:xfrm>
                      <a:prstGeom prst="rect">
                        <a:avLst/>
                      </a:prstGeom>
                      <a:noFill/>
                      <a:ln>
                        <a:noFill/>
                      </a:ln>
                    </p:spPr>
                  </p:pic>
                </p:oleObj>
              </mc:Fallback>
            </mc:AlternateContent>
          </a:graphicData>
        </a:graphic>
      </p:graphicFrame>
      <p:sp>
        <p:nvSpPr>
          <p:cNvPr id="212" name="Google Shape;212;p7"/>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8"/>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pic>
        <p:nvPicPr>
          <p:cNvPr id="219" name="Google Shape;219;p8" descr="道路, 建物, ストリート, 座る が含まれている画像&#10;&#10;自動的に生成された説明"/>
          <p:cNvPicPr preferRelativeResize="0"/>
          <p:nvPr/>
        </p:nvPicPr>
        <p:blipFill rotWithShape="1">
          <a:blip r:embed="rId3">
            <a:alphaModFix/>
          </a:blip>
          <a:srcRect/>
          <a:stretch/>
        </p:blipFill>
        <p:spPr>
          <a:xfrm>
            <a:off x="3094952" y="1796288"/>
            <a:ext cx="5221798" cy="3916349"/>
          </a:xfrm>
          <a:prstGeom prst="rect">
            <a:avLst/>
          </a:prstGeom>
          <a:noFill/>
          <a:ln>
            <a:noFill/>
          </a:ln>
        </p:spPr>
      </p:pic>
      <p:sp>
        <p:nvSpPr>
          <p:cNvPr id="220" name="Google Shape;220;p8"/>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21" name="Google Shape;221;p8"/>
          <p:cNvGrpSpPr/>
          <p:nvPr/>
        </p:nvGrpSpPr>
        <p:grpSpPr>
          <a:xfrm>
            <a:off x="3098312" y="1195164"/>
            <a:ext cx="8770612" cy="4924604"/>
            <a:chOff x="3568660" y="237902"/>
            <a:chExt cx="5792095" cy="3252199"/>
          </a:xfrm>
        </p:grpSpPr>
        <p:sp>
          <p:nvSpPr>
            <p:cNvPr id="222" name="Google Shape;222;p8"/>
            <p:cNvSpPr txBox="1"/>
            <p:nvPr/>
          </p:nvSpPr>
          <p:spPr>
            <a:xfrm>
              <a:off x="3568660" y="237902"/>
              <a:ext cx="4165587" cy="3370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en-US" altLang="ja-JP" sz="1200" b="1" dirty="0">
                  <a:solidFill>
                    <a:srgbClr val="C00000"/>
                  </a:solidFill>
                  <a:latin typeface="Arial"/>
                  <a:ea typeface="Arial"/>
                  <a:cs typeface="Arial"/>
                  <a:sym typeface="Arial"/>
                </a:rPr>
                <a:t>【</a:t>
              </a:r>
              <a:r>
                <a:rPr lang="ja-JP" altLang="en-US" sz="1200" b="1">
                  <a:solidFill>
                    <a:srgbClr val="C00000"/>
                  </a:solidFill>
                  <a:latin typeface="Arial"/>
                  <a:ea typeface="Arial"/>
                  <a:cs typeface="Arial"/>
                  <a:sym typeface="Arial"/>
                </a:rPr>
                <a:t>表参道駅周辺</a:t>
              </a:r>
              <a:r>
                <a:rPr lang="en-US" altLang="ja-JP" sz="1200" b="1" dirty="0">
                  <a:solidFill>
                    <a:srgbClr val="C00000"/>
                  </a:solidFill>
                  <a:latin typeface="Arial"/>
                  <a:ea typeface="Arial"/>
                  <a:cs typeface="Arial"/>
                  <a:sym typeface="Arial"/>
                </a:rPr>
                <a:t>】 </a:t>
              </a:r>
              <a:endParaRPr lang="ja-JP" altLang="en-US" sz="1200"/>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玉川屋ビル</a:t>
              </a:r>
              <a:r>
                <a:rPr lang="ja-JP" altLang="en-US" sz="1200"/>
                <a:t>①</a:t>
              </a:r>
              <a:r>
                <a:rPr lang="ja-JP" sz="1200">
                  <a:solidFill>
                    <a:srgbClr val="000000"/>
                  </a:solidFill>
                  <a:latin typeface="Arial"/>
                  <a:ea typeface="Arial"/>
                  <a:cs typeface="Arial"/>
                  <a:sym typeface="Arial"/>
                </a:rPr>
                <a:t>　H3,090mm✕W1,456mm</a:t>
              </a:r>
              <a:endParaRPr sz="1200"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p:txBody>
        </p:sp>
        <p:sp>
          <p:nvSpPr>
            <p:cNvPr id="223" name="Google Shape;223;p8"/>
            <p:cNvSpPr txBox="1"/>
            <p:nvPr/>
          </p:nvSpPr>
          <p:spPr>
            <a:xfrm>
              <a:off x="5795563" y="3271443"/>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東京都港区南青山５丁目９</a:t>
              </a:r>
              <a:endParaRPr sz="1200">
                <a:solidFill>
                  <a:srgbClr val="000000"/>
                </a:solidFill>
                <a:latin typeface="Arial"/>
                <a:ea typeface="Arial"/>
                <a:cs typeface="Arial"/>
                <a:sym typeface="Arial"/>
              </a:endParaRPr>
            </a:p>
          </p:txBody>
        </p:sp>
      </p:grpSp>
      <p:pic>
        <p:nvPicPr>
          <p:cNvPr id="224" name="Google Shape;224;p8"/>
          <p:cNvPicPr preferRelativeResize="0"/>
          <p:nvPr/>
        </p:nvPicPr>
        <p:blipFill rotWithShape="1">
          <a:blip r:embed="rId4">
            <a:alphaModFix/>
          </a:blip>
          <a:srcRect/>
          <a:stretch/>
        </p:blipFill>
        <p:spPr>
          <a:xfrm>
            <a:off x="8493503" y="1796288"/>
            <a:ext cx="3375422" cy="3916349"/>
          </a:xfrm>
          <a:prstGeom prst="rect">
            <a:avLst/>
          </a:prstGeom>
          <a:noFill/>
          <a:ln>
            <a:noFill/>
          </a:ln>
        </p:spPr>
      </p:pic>
      <p:sp>
        <p:nvSpPr>
          <p:cNvPr id="225" name="Google Shape;225;p8"/>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26" name="Google Shape;226;p8"/>
          <p:cNvSpPr/>
          <p:nvPr/>
        </p:nvSpPr>
        <p:spPr>
          <a:xfrm rot="-8504689">
            <a:off x="10029696" y="3610116"/>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27" name="Google Shape;227;p8"/>
          <p:cNvCxnSpPr/>
          <p:nvPr/>
        </p:nvCxnSpPr>
        <p:spPr>
          <a:xfrm flipH="1">
            <a:off x="10187112" y="3316610"/>
            <a:ext cx="79127" cy="299237"/>
          </a:xfrm>
          <a:prstGeom prst="straightConnector1">
            <a:avLst/>
          </a:prstGeom>
          <a:noFill/>
          <a:ln w="19050" cap="flat" cmpd="sng">
            <a:solidFill>
              <a:srgbClr val="F4D313"/>
            </a:solidFill>
            <a:prstDash val="solid"/>
            <a:miter lim="800000"/>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8"/>
          <p:cNvSpPr/>
          <p:nvPr/>
        </p:nvSpPr>
        <p:spPr>
          <a:xfrm>
            <a:off x="0" y="0"/>
            <a:ext cx="12192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a:solidFill>
                  <a:srgbClr val="D8D8D8"/>
                </a:solidFill>
                <a:latin typeface="Arial"/>
                <a:ea typeface="Arial"/>
                <a:cs typeface="Arial"/>
                <a:sym typeface="Arial"/>
              </a:rPr>
              <a:t>E087410C-0534-4EE9-9954-C7694A7C991D_1_201_a 大.jpeg</a:t>
            </a:r>
            <a:endParaRPr sz="1800">
              <a:solidFill>
                <a:srgbClr val="D8D8D8"/>
              </a:solidFill>
              <a:latin typeface="Arial"/>
              <a:ea typeface="Arial"/>
              <a:cs typeface="Arial"/>
              <a:sym typeface="Arial"/>
            </a:endParaRPr>
          </a:p>
        </p:txBody>
      </p:sp>
      <p:sp>
        <p:nvSpPr>
          <p:cNvPr id="220" name="Google Shape;220;p8"/>
          <p:cNvSpPr/>
          <p:nvPr/>
        </p:nvSpPr>
        <p:spPr>
          <a:xfrm rot="5400000" flipH="1">
            <a:off x="-2020572" y="1700527"/>
            <a:ext cx="7378701" cy="3520442"/>
          </a:xfrm>
          <a:custGeom>
            <a:avLst/>
            <a:gdLst/>
            <a:ahLst/>
            <a:cxnLst/>
            <a:rect l="l" t="t" r="r" b="b"/>
            <a:pathLst>
              <a:path w="10027" h="10000" extrusionOk="0">
                <a:moveTo>
                  <a:pt x="0" y="4336"/>
                </a:moveTo>
                <a:lnTo>
                  <a:pt x="10027" y="0"/>
                </a:lnTo>
                <a:lnTo>
                  <a:pt x="10027" y="10000"/>
                </a:lnTo>
                <a:lnTo>
                  <a:pt x="27" y="10000"/>
                </a:lnTo>
                <a:lnTo>
                  <a:pt x="0" y="4336"/>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21" name="Google Shape;221;p8"/>
          <p:cNvGrpSpPr/>
          <p:nvPr/>
        </p:nvGrpSpPr>
        <p:grpSpPr>
          <a:xfrm>
            <a:off x="3098312" y="1195164"/>
            <a:ext cx="8770612" cy="4924604"/>
            <a:chOff x="3568660" y="237902"/>
            <a:chExt cx="5792095" cy="3252199"/>
          </a:xfrm>
        </p:grpSpPr>
        <p:sp>
          <p:nvSpPr>
            <p:cNvPr id="222" name="Google Shape;222;p8"/>
            <p:cNvSpPr txBox="1"/>
            <p:nvPr/>
          </p:nvSpPr>
          <p:spPr>
            <a:xfrm>
              <a:off x="3568660" y="237902"/>
              <a:ext cx="4165587" cy="3370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00000"/>
                </a:buClr>
                <a:buSzPts val="1200"/>
                <a:buFont typeface="Arial"/>
                <a:buNone/>
              </a:pPr>
              <a:r>
                <a:rPr lang="en-US" altLang="ja-JP" sz="1200" b="1" dirty="0">
                  <a:solidFill>
                    <a:srgbClr val="C00000"/>
                  </a:solidFill>
                  <a:latin typeface="Arial"/>
                  <a:ea typeface="Arial"/>
                  <a:cs typeface="Arial"/>
                  <a:sym typeface="Arial"/>
                </a:rPr>
                <a:t>【</a:t>
              </a:r>
              <a:r>
                <a:rPr lang="ja-JP" altLang="en-US" sz="1200" b="1">
                  <a:solidFill>
                    <a:srgbClr val="C00000"/>
                  </a:solidFill>
                  <a:latin typeface="Arial"/>
                  <a:ea typeface="Arial"/>
                  <a:cs typeface="Arial"/>
                  <a:sym typeface="Arial"/>
                </a:rPr>
                <a:t>表参道駅周辺</a:t>
              </a:r>
              <a:r>
                <a:rPr lang="en-US" altLang="ja-JP" sz="1200" b="1" dirty="0">
                  <a:solidFill>
                    <a:srgbClr val="C00000"/>
                  </a:solidFill>
                  <a:latin typeface="Arial"/>
                  <a:ea typeface="Arial"/>
                  <a:cs typeface="Arial"/>
                  <a:sym typeface="Arial"/>
                </a:rPr>
                <a:t>】 </a:t>
              </a:r>
              <a:endParaRPr lang="ja-JP" altLang="en-US" sz="1200"/>
            </a:p>
            <a:p>
              <a:pPr marL="0" marR="0" lvl="0" indent="0" algn="l" rtl="0">
                <a:lnSpc>
                  <a:spcPct val="90000"/>
                </a:lnSpc>
                <a:spcBef>
                  <a:spcPts val="0"/>
                </a:spcBef>
                <a:spcAft>
                  <a:spcPts val="0"/>
                </a:spcAft>
                <a:buClr>
                  <a:srgbClr val="000000"/>
                </a:buClr>
                <a:buSzPts val="1200"/>
                <a:buFont typeface="Arial"/>
                <a:buNone/>
              </a:pPr>
              <a:r>
                <a:rPr lang="ja-JP" sz="1200">
                  <a:solidFill>
                    <a:srgbClr val="000000"/>
                  </a:solidFill>
                  <a:latin typeface="Arial"/>
                  <a:ea typeface="Arial"/>
                  <a:cs typeface="Arial"/>
                  <a:sym typeface="Arial"/>
                </a:rPr>
                <a:t>玉川屋ビル</a:t>
              </a:r>
              <a:r>
                <a:rPr lang="ja-JP" altLang="en-US" sz="1200"/>
                <a:t>②</a:t>
              </a:r>
              <a:r>
                <a:rPr lang="ja-JP" sz="1200">
                  <a:solidFill>
                    <a:srgbClr val="000000"/>
                  </a:solidFill>
                  <a:latin typeface="Arial"/>
                  <a:ea typeface="Arial"/>
                  <a:cs typeface="Arial"/>
                  <a:sym typeface="Arial"/>
                </a:rPr>
                <a:t>　H</a:t>
              </a:r>
              <a:r>
                <a:rPr lang="en-US" altLang="ja-JP" sz="1200" dirty="0">
                  <a:solidFill>
                    <a:srgbClr val="000000"/>
                  </a:solidFill>
                  <a:latin typeface="Arial"/>
                  <a:ea typeface="Arial"/>
                  <a:cs typeface="Arial"/>
                  <a:sym typeface="Arial"/>
                </a:rPr>
                <a:t>6</a:t>
              </a:r>
              <a:r>
                <a:rPr lang="ja-JP" sz="1200">
                  <a:solidFill>
                    <a:srgbClr val="000000"/>
                  </a:solidFill>
                  <a:latin typeface="Arial"/>
                  <a:ea typeface="Arial"/>
                  <a:cs typeface="Arial"/>
                  <a:sym typeface="Arial"/>
                </a:rPr>
                <a:t>,0</a:t>
              </a:r>
              <a:r>
                <a:rPr lang="en-US" altLang="ja-JP" sz="1200" dirty="0"/>
                <a:t>0</a:t>
              </a:r>
              <a:r>
                <a:rPr lang="ja-JP" sz="1200">
                  <a:solidFill>
                    <a:srgbClr val="000000"/>
                  </a:solidFill>
                  <a:latin typeface="Arial"/>
                  <a:ea typeface="Arial"/>
                  <a:cs typeface="Arial"/>
                  <a:sym typeface="Arial"/>
                </a:rPr>
                <a:t>0mm✕W</a:t>
              </a:r>
              <a:r>
                <a:rPr lang="en-US" altLang="ja-JP" sz="1200" dirty="0">
                  <a:solidFill>
                    <a:srgbClr val="000000"/>
                  </a:solidFill>
                  <a:latin typeface="Arial"/>
                  <a:ea typeface="Arial"/>
                  <a:cs typeface="Arial"/>
                  <a:sym typeface="Arial"/>
                </a:rPr>
                <a:t>3</a:t>
              </a:r>
              <a:r>
                <a:rPr lang="ja-JP" sz="1200">
                  <a:solidFill>
                    <a:srgbClr val="000000"/>
                  </a:solidFill>
                  <a:latin typeface="Arial"/>
                  <a:ea typeface="Arial"/>
                  <a:cs typeface="Arial"/>
                  <a:sym typeface="Arial"/>
                </a:rPr>
                <a:t>,</a:t>
              </a:r>
              <a:r>
                <a:rPr lang="en-US" altLang="ja-JP" sz="1200" dirty="0">
                  <a:solidFill>
                    <a:srgbClr val="000000"/>
                  </a:solidFill>
                  <a:latin typeface="Arial"/>
                  <a:ea typeface="Arial"/>
                  <a:cs typeface="Arial"/>
                  <a:sym typeface="Arial"/>
                </a:rPr>
                <a:t>000</a:t>
              </a:r>
              <a:r>
                <a:rPr lang="ja-JP" sz="1200">
                  <a:solidFill>
                    <a:srgbClr val="000000"/>
                  </a:solidFill>
                  <a:latin typeface="Arial"/>
                  <a:ea typeface="Arial"/>
                  <a:cs typeface="Arial"/>
                  <a:sym typeface="Arial"/>
                </a:rPr>
                <a:t>mm</a:t>
              </a:r>
              <a:endParaRPr sz="1200"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200"/>
                <a:buFont typeface="Arial"/>
                <a:buNone/>
              </a:pPr>
              <a:endParaRPr sz="1200" b="0" i="0" u="none" strike="noStrike" cap="none" dirty="0">
                <a:solidFill>
                  <a:srgbClr val="000000"/>
                </a:solidFill>
                <a:latin typeface="Arial"/>
                <a:ea typeface="Arial"/>
                <a:cs typeface="Arial"/>
                <a:sym typeface="Arial"/>
              </a:endParaRPr>
            </a:p>
          </p:txBody>
        </p:sp>
        <p:sp>
          <p:nvSpPr>
            <p:cNvPr id="223" name="Google Shape;223;p8"/>
            <p:cNvSpPr txBox="1"/>
            <p:nvPr/>
          </p:nvSpPr>
          <p:spPr>
            <a:xfrm>
              <a:off x="5795563" y="3271443"/>
              <a:ext cx="3565192" cy="218658"/>
            </a:xfrm>
            <a:prstGeom prst="rect">
              <a:avLst/>
            </a:prstGeom>
            <a:noFill/>
            <a:ln>
              <a:noFill/>
            </a:ln>
          </p:spPr>
          <p:txBody>
            <a:bodyPr spcFirstLastPara="1" wrap="square" lIns="91425" tIns="45700" rIns="91425" bIns="45700" anchor="t" anchorCtr="0">
              <a:noAutofit/>
            </a:bodyPr>
            <a:lstStyle/>
            <a:p>
              <a:pPr marL="228600" marR="0" lvl="0" indent="-228600" algn="r" rtl="0">
                <a:lnSpc>
                  <a:spcPct val="90000"/>
                </a:lnSpc>
                <a:spcBef>
                  <a:spcPts val="0"/>
                </a:spcBef>
                <a:spcAft>
                  <a:spcPts val="0"/>
                </a:spcAft>
                <a:buClr>
                  <a:schemeClr val="dk1"/>
                </a:buClr>
                <a:buSzPts val="1200"/>
                <a:buFont typeface="Arial"/>
                <a:buNone/>
              </a:pPr>
              <a:r>
                <a:rPr lang="ja-JP" sz="1200">
                  <a:solidFill>
                    <a:schemeClr val="dk1"/>
                  </a:solidFill>
                  <a:latin typeface="Arial"/>
                  <a:ea typeface="Arial"/>
                  <a:cs typeface="Arial"/>
                  <a:sym typeface="Arial"/>
                </a:rPr>
                <a:t>東京都港区南青山５丁目９</a:t>
              </a:r>
              <a:endParaRPr sz="1200">
                <a:solidFill>
                  <a:srgbClr val="000000"/>
                </a:solidFill>
                <a:latin typeface="Arial"/>
                <a:ea typeface="Arial"/>
                <a:cs typeface="Arial"/>
                <a:sym typeface="Arial"/>
              </a:endParaRPr>
            </a:p>
          </p:txBody>
        </p:sp>
      </p:grpSp>
      <p:pic>
        <p:nvPicPr>
          <p:cNvPr id="224" name="Google Shape;224;p8"/>
          <p:cNvPicPr preferRelativeResize="0"/>
          <p:nvPr/>
        </p:nvPicPr>
        <p:blipFill rotWithShape="1">
          <a:blip r:embed="rId3">
            <a:alphaModFix/>
          </a:blip>
          <a:srcRect/>
          <a:stretch/>
        </p:blipFill>
        <p:spPr>
          <a:xfrm>
            <a:off x="8493503" y="1796288"/>
            <a:ext cx="3375422" cy="3916349"/>
          </a:xfrm>
          <a:prstGeom prst="rect">
            <a:avLst/>
          </a:prstGeom>
          <a:noFill/>
          <a:ln>
            <a:noFill/>
          </a:ln>
        </p:spPr>
      </p:pic>
      <p:sp>
        <p:nvSpPr>
          <p:cNvPr id="225" name="Google Shape;225;p8"/>
          <p:cNvSpPr txBox="1"/>
          <p:nvPr/>
        </p:nvSpPr>
        <p:spPr>
          <a:xfrm rot="-5400000">
            <a:off x="-1712737" y="2592775"/>
            <a:ext cx="564128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8000" b="1">
                <a:solidFill>
                  <a:srgbClr val="F4D313"/>
                </a:solidFill>
                <a:latin typeface="Arial"/>
                <a:ea typeface="Arial"/>
                <a:cs typeface="Arial"/>
                <a:sym typeface="Arial"/>
              </a:rPr>
              <a:t>LOCATION</a:t>
            </a:r>
            <a:endParaRPr/>
          </a:p>
        </p:txBody>
      </p:sp>
      <p:sp>
        <p:nvSpPr>
          <p:cNvPr id="226" name="Google Shape;226;p8"/>
          <p:cNvSpPr/>
          <p:nvPr/>
        </p:nvSpPr>
        <p:spPr>
          <a:xfrm rot="-8504689">
            <a:off x="10029696" y="3610116"/>
            <a:ext cx="245660" cy="68239"/>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27" name="Google Shape;227;p8"/>
          <p:cNvCxnSpPr/>
          <p:nvPr/>
        </p:nvCxnSpPr>
        <p:spPr>
          <a:xfrm flipH="1">
            <a:off x="10187112" y="3316610"/>
            <a:ext cx="79127" cy="299237"/>
          </a:xfrm>
          <a:prstGeom prst="straightConnector1">
            <a:avLst/>
          </a:prstGeom>
          <a:noFill/>
          <a:ln w="19050" cap="flat" cmpd="sng">
            <a:solidFill>
              <a:srgbClr val="F4D313"/>
            </a:solidFill>
            <a:prstDash val="solid"/>
            <a:miter lim="800000"/>
            <a:headEnd type="none" w="sm" len="sm"/>
            <a:tailEnd type="triangle" w="med" len="med"/>
          </a:ln>
        </p:spPr>
      </p:cxnSp>
      <p:grpSp>
        <p:nvGrpSpPr>
          <p:cNvPr id="6" name="グループ化 5">
            <a:extLst>
              <a:ext uri="{FF2B5EF4-FFF2-40B4-BE49-F238E27FC236}">
                <a16:creationId xmlns:a16="http://schemas.microsoft.com/office/drawing/2014/main" id="{34CA41C2-51DA-42F9-C492-9BD92EFF6696}"/>
              </a:ext>
            </a:extLst>
          </p:cNvPr>
          <p:cNvGrpSpPr/>
          <p:nvPr/>
        </p:nvGrpSpPr>
        <p:grpSpPr>
          <a:xfrm>
            <a:off x="3104595" y="1796288"/>
            <a:ext cx="5212155" cy="3944225"/>
            <a:chOff x="3104595" y="1796288"/>
            <a:chExt cx="5212155" cy="3944225"/>
          </a:xfrm>
        </p:grpSpPr>
        <p:pic>
          <p:nvPicPr>
            <p:cNvPr id="3" name="図 2" descr="店の上にある建物&#10;&#10;自動的に生成された説明">
              <a:extLst>
                <a:ext uri="{FF2B5EF4-FFF2-40B4-BE49-F238E27FC236}">
                  <a16:creationId xmlns:a16="http://schemas.microsoft.com/office/drawing/2014/main" id="{53604117-7C5A-876D-8F06-4E6F4B7672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4595" y="1796288"/>
              <a:ext cx="5212155" cy="3944225"/>
            </a:xfrm>
            <a:prstGeom prst="rect">
              <a:avLst/>
            </a:prstGeom>
          </p:spPr>
        </p:pic>
        <p:sp>
          <p:nvSpPr>
            <p:cNvPr id="4" name="テキスト ボックス 3">
              <a:extLst>
                <a:ext uri="{FF2B5EF4-FFF2-40B4-BE49-F238E27FC236}">
                  <a16:creationId xmlns:a16="http://schemas.microsoft.com/office/drawing/2014/main" id="{9F099537-78FA-CDB2-F92E-73D77668B240}"/>
                </a:ext>
              </a:extLst>
            </p:cNvPr>
            <p:cNvSpPr txBox="1"/>
            <p:nvPr/>
          </p:nvSpPr>
          <p:spPr>
            <a:xfrm>
              <a:off x="5561783" y="2592877"/>
              <a:ext cx="399468" cy="307777"/>
            </a:xfrm>
            <a:prstGeom prst="rect">
              <a:avLst/>
            </a:prstGeom>
            <a:noFill/>
          </p:spPr>
          <p:txBody>
            <a:bodyPr wrap="none" rtlCol="0">
              <a:spAutoFit/>
            </a:bodyPr>
            <a:lstStyle/>
            <a:p>
              <a:r>
                <a:rPr kumimoji="1" lang="ja-JP" altLang="en-US">
                  <a:solidFill>
                    <a:schemeClr val="bg1"/>
                  </a:solidFill>
                </a:rPr>
                <a:t>②</a:t>
              </a:r>
            </a:p>
          </p:txBody>
        </p:sp>
        <p:sp>
          <p:nvSpPr>
            <p:cNvPr id="5" name="テキスト ボックス 4">
              <a:extLst>
                <a:ext uri="{FF2B5EF4-FFF2-40B4-BE49-F238E27FC236}">
                  <a16:creationId xmlns:a16="http://schemas.microsoft.com/office/drawing/2014/main" id="{F75DC614-5380-CA7D-0639-B568F61FE6C2}"/>
                </a:ext>
              </a:extLst>
            </p:cNvPr>
            <p:cNvSpPr txBox="1"/>
            <p:nvPr/>
          </p:nvSpPr>
          <p:spPr>
            <a:xfrm>
              <a:off x="5364296" y="4012806"/>
              <a:ext cx="399468" cy="307777"/>
            </a:xfrm>
            <a:prstGeom prst="rect">
              <a:avLst/>
            </a:prstGeom>
            <a:noFill/>
          </p:spPr>
          <p:txBody>
            <a:bodyPr wrap="none" rtlCol="0">
              <a:spAutoFit/>
            </a:bodyPr>
            <a:lstStyle/>
            <a:p>
              <a:r>
                <a:rPr kumimoji="1" lang="ja-JP" altLang="en-US">
                  <a:solidFill>
                    <a:schemeClr val="bg1"/>
                  </a:solidFill>
                </a:rPr>
                <a:t>①</a:t>
              </a:r>
            </a:p>
          </p:txBody>
        </p:sp>
      </p:grpSp>
      <p:sp>
        <p:nvSpPr>
          <p:cNvPr id="2" name="正方形/長方形 1">
            <a:extLst>
              <a:ext uri="{FF2B5EF4-FFF2-40B4-BE49-F238E27FC236}">
                <a16:creationId xmlns:a16="http://schemas.microsoft.com/office/drawing/2014/main" id="{F735CC9B-FBD1-3D52-9EB2-C402E9B8A3DD}"/>
              </a:ext>
            </a:extLst>
          </p:cNvPr>
          <p:cNvSpPr/>
          <p:nvPr/>
        </p:nvSpPr>
        <p:spPr>
          <a:xfrm>
            <a:off x="8960756" y="431422"/>
            <a:ext cx="2862943" cy="1068379"/>
          </a:xfrm>
          <a:prstGeom prst="rect">
            <a:avLst/>
          </a:prstGeom>
          <a:solidFill>
            <a:schemeClr val="tx1">
              <a:lumMod val="50000"/>
              <a:lumOff val="5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t>
            </a:r>
            <a:r>
              <a:rPr kumimoji="1" lang="ja-JP" altLang="en-US"/>
              <a:t>オプション</a:t>
            </a:r>
            <a:r>
              <a:rPr kumimoji="1" lang="en-US" altLang="ja-JP" dirty="0"/>
              <a:t>】</a:t>
            </a:r>
            <a:r>
              <a:rPr kumimoji="1" lang="ja-JP" altLang="en-US"/>
              <a:t>追加掲出料金</a:t>
            </a:r>
            <a:endParaRPr kumimoji="1" lang="en-US" altLang="ja-JP" dirty="0"/>
          </a:p>
          <a:p>
            <a:pPr algn="ctr"/>
            <a:r>
              <a:rPr kumimoji="1" lang="en-US" altLang="ja-JP" dirty="0"/>
              <a:t>(</a:t>
            </a:r>
            <a:r>
              <a:rPr kumimoji="1" lang="ja-JP" altLang="en-US"/>
              <a:t>製作取付撤去費含む</a:t>
            </a:r>
            <a:r>
              <a:rPr kumimoji="1" lang="en-US" altLang="ja-JP" dirty="0"/>
              <a:t>)</a:t>
            </a:r>
          </a:p>
          <a:p>
            <a:pPr algn="ctr"/>
            <a:r>
              <a:rPr kumimoji="1" lang="en-US" altLang="ja-JP" dirty="0"/>
              <a:t>¥1,500,000/2</a:t>
            </a:r>
            <a:r>
              <a:rPr kumimoji="1" lang="ja-JP" altLang="en-US"/>
              <a:t>週間</a:t>
            </a:r>
          </a:p>
          <a:p>
            <a:pPr algn="ctr"/>
            <a:r>
              <a:rPr kumimoji="1" lang="en-US" altLang="ja-JP" dirty="0"/>
              <a:t>¥1,200,000/1</a:t>
            </a:r>
            <a:r>
              <a:rPr kumimoji="1" lang="ja-JP" altLang="en-US"/>
              <a:t>週間</a:t>
            </a:r>
          </a:p>
        </p:txBody>
      </p:sp>
    </p:spTree>
    <p:extLst>
      <p:ext uri="{BB962C8B-B14F-4D97-AF65-F5344CB8AC3E}">
        <p14:creationId xmlns:p14="http://schemas.microsoft.com/office/powerpoint/2010/main" val="676818016"/>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1580</TotalTime>
  <Words>1436</Words>
  <Application>Microsoft Macintosh PowerPoint</Application>
  <PresentationFormat>ワイド画面</PresentationFormat>
  <Paragraphs>249</Paragraphs>
  <Slides>25</Slides>
  <Notes>25</Notes>
  <HiddenSlides>0</HiddenSlides>
  <MMClips>0</MMClips>
  <ScaleCrop>false</ScaleCrop>
  <HeadingPairs>
    <vt:vector size="8" baseType="variant">
      <vt:variant>
        <vt:lpstr>使用されているフォント</vt:lpstr>
      </vt:variant>
      <vt:variant>
        <vt:i4>1</vt:i4>
      </vt: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28" baseType="lpstr">
      <vt:lpstr>Arial</vt:lpstr>
      <vt:lpstr>Office テーマ</vt:lpstr>
      <vt:lpstr>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阿部 一成</dc:creator>
  <cp:lastModifiedBy>阿部 一成</cp:lastModifiedBy>
  <cp:revision>5</cp:revision>
  <cp:lastPrinted>2023-08-01T00:43:52Z</cp:lastPrinted>
  <dcterms:created xsi:type="dcterms:W3CDTF">2021-07-18T12:14:57Z</dcterms:created>
  <dcterms:modified xsi:type="dcterms:W3CDTF">2023-08-01T00:43:54Z</dcterms:modified>
</cp:coreProperties>
</file>