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 ContentType="application/vnd.ms-exce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01" r:id="rId2"/>
    <p:sldId id="334" r:id="rId3"/>
    <p:sldId id="308" r:id="rId4"/>
    <p:sldId id="339" r:id="rId5"/>
    <p:sldId id="290" r:id="rId6"/>
    <p:sldId id="289" r:id="rId7"/>
    <p:sldId id="269" r:id="rId8"/>
    <p:sldId id="283" r:id="rId9"/>
    <p:sldId id="294" r:id="rId10"/>
    <p:sldId id="295" r:id="rId11"/>
    <p:sldId id="296" r:id="rId12"/>
    <p:sldId id="297" r:id="rId13"/>
    <p:sldId id="298" r:id="rId14"/>
    <p:sldId id="299" r:id="rId15"/>
    <p:sldId id="340" r:id="rId16"/>
    <p:sldId id="335" r:id="rId17"/>
    <p:sldId id="336" r:id="rId18"/>
    <p:sldId id="337" r:id="rId19"/>
    <p:sldId id="300" r:id="rId20"/>
    <p:sldId id="302" r:id="rId21"/>
    <p:sldId id="264" r:id="rId22"/>
    <p:sldId id="338"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313"/>
    <a:srgbClr val="FFFFFF"/>
    <a:srgbClr val="000000"/>
    <a:srgbClr val="7F7F7F"/>
    <a:srgbClr val="FC780D"/>
    <a:srgbClr val="0C9D3A"/>
    <a:srgbClr val="25DEF0"/>
    <a:srgbClr val="30E0F0"/>
    <a:srgbClr val="27E7ED"/>
    <a:srgbClr val="2CE1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6"/>
    <p:restoredTop sz="96327"/>
  </p:normalViewPr>
  <p:slideViewPr>
    <p:cSldViewPr snapToGrid="0" snapToObjects="1">
      <p:cViewPr>
        <p:scale>
          <a:sx n="58" d="100"/>
          <a:sy n="58" d="100"/>
        </p:scale>
        <p:origin x="1600" y="16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313A8-AA3B-6944-856A-4316A8AB16E5}" type="datetimeFigureOut">
              <a:rPr kumimoji="1" lang="ja-JP" altLang="en-US" smtClean="0"/>
              <a:t>2023/4/26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ED40-4400-5140-AA4C-63650CF0B44C}" type="slidenum">
              <a:rPr kumimoji="1" lang="ja-JP" altLang="en-US" smtClean="0"/>
              <a:t>‹#›</a:t>
            </a:fld>
            <a:endParaRPr kumimoji="1" lang="ja-JP" altLang="en-US"/>
          </a:p>
        </p:txBody>
      </p:sp>
    </p:spTree>
    <p:extLst>
      <p:ext uri="{BB962C8B-B14F-4D97-AF65-F5344CB8AC3E}">
        <p14:creationId xmlns:p14="http://schemas.microsoft.com/office/powerpoint/2010/main" val="11785793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a:t>
            </a:fld>
            <a:endParaRPr kumimoji="1" lang="ja-JP" altLang="en-US"/>
          </a:p>
        </p:txBody>
      </p:sp>
    </p:spTree>
    <p:extLst>
      <p:ext uri="{BB962C8B-B14F-4D97-AF65-F5344CB8AC3E}">
        <p14:creationId xmlns:p14="http://schemas.microsoft.com/office/powerpoint/2010/main" val="112862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10</a:t>
            </a:fld>
            <a:endParaRPr kumimoji="1" lang="ja-JP" altLang="en-US"/>
          </a:p>
        </p:txBody>
      </p:sp>
    </p:spTree>
    <p:extLst>
      <p:ext uri="{BB962C8B-B14F-4D97-AF65-F5344CB8AC3E}">
        <p14:creationId xmlns:p14="http://schemas.microsoft.com/office/powerpoint/2010/main" val="230664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11</a:t>
            </a:fld>
            <a:endParaRPr kumimoji="1" lang="ja-JP" altLang="en-US"/>
          </a:p>
        </p:txBody>
      </p:sp>
    </p:spTree>
    <p:extLst>
      <p:ext uri="{BB962C8B-B14F-4D97-AF65-F5344CB8AC3E}">
        <p14:creationId xmlns:p14="http://schemas.microsoft.com/office/powerpoint/2010/main" val="692287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12</a:t>
            </a:fld>
            <a:endParaRPr kumimoji="1" lang="ja-JP" altLang="en-US"/>
          </a:p>
        </p:txBody>
      </p:sp>
    </p:spTree>
    <p:extLst>
      <p:ext uri="{BB962C8B-B14F-4D97-AF65-F5344CB8AC3E}">
        <p14:creationId xmlns:p14="http://schemas.microsoft.com/office/powerpoint/2010/main" val="387661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13</a:t>
            </a:fld>
            <a:endParaRPr kumimoji="1" lang="ja-JP" altLang="en-US"/>
          </a:p>
        </p:txBody>
      </p:sp>
    </p:spTree>
    <p:extLst>
      <p:ext uri="{BB962C8B-B14F-4D97-AF65-F5344CB8AC3E}">
        <p14:creationId xmlns:p14="http://schemas.microsoft.com/office/powerpoint/2010/main" val="137214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14</a:t>
            </a:fld>
            <a:endParaRPr kumimoji="1" lang="ja-JP" altLang="en-US"/>
          </a:p>
        </p:txBody>
      </p:sp>
    </p:spTree>
    <p:extLst>
      <p:ext uri="{BB962C8B-B14F-4D97-AF65-F5344CB8AC3E}">
        <p14:creationId xmlns:p14="http://schemas.microsoft.com/office/powerpoint/2010/main" val="143480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15</a:t>
            </a:fld>
            <a:endParaRPr kumimoji="1" lang="ja-JP" altLang="en-US"/>
          </a:p>
        </p:txBody>
      </p:sp>
    </p:spTree>
    <p:extLst>
      <p:ext uri="{BB962C8B-B14F-4D97-AF65-F5344CB8AC3E}">
        <p14:creationId xmlns:p14="http://schemas.microsoft.com/office/powerpoint/2010/main" val="333302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16</a:t>
            </a:fld>
            <a:endParaRPr kumimoji="1" lang="ja-JP" altLang="en-US"/>
          </a:p>
        </p:txBody>
      </p:sp>
    </p:spTree>
    <p:extLst>
      <p:ext uri="{BB962C8B-B14F-4D97-AF65-F5344CB8AC3E}">
        <p14:creationId xmlns:p14="http://schemas.microsoft.com/office/powerpoint/2010/main" val="375997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17</a:t>
            </a:fld>
            <a:endParaRPr kumimoji="1" lang="ja-JP" altLang="en-US"/>
          </a:p>
        </p:txBody>
      </p:sp>
    </p:spTree>
    <p:extLst>
      <p:ext uri="{BB962C8B-B14F-4D97-AF65-F5344CB8AC3E}">
        <p14:creationId xmlns:p14="http://schemas.microsoft.com/office/powerpoint/2010/main" val="223021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18</a:t>
            </a:fld>
            <a:endParaRPr kumimoji="1" lang="ja-JP" altLang="en-US"/>
          </a:p>
        </p:txBody>
      </p:sp>
    </p:spTree>
    <p:extLst>
      <p:ext uri="{BB962C8B-B14F-4D97-AF65-F5344CB8AC3E}">
        <p14:creationId xmlns:p14="http://schemas.microsoft.com/office/powerpoint/2010/main" val="365718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19</a:t>
            </a:fld>
            <a:endParaRPr kumimoji="1" lang="ja-JP" altLang="en-US"/>
          </a:p>
        </p:txBody>
      </p:sp>
    </p:spTree>
    <p:extLst>
      <p:ext uri="{BB962C8B-B14F-4D97-AF65-F5344CB8AC3E}">
        <p14:creationId xmlns:p14="http://schemas.microsoft.com/office/powerpoint/2010/main" val="15566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2</a:t>
            </a:fld>
            <a:endParaRPr kumimoji="1" lang="ja-JP" altLang="en-US"/>
          </a:p>
        </p:txBody>
      </p:sp>
    </p:spTree>
    <p:extLst>
      <p:ext uri="{BB962C8B-B14F-4D97-AF65-F5344CB8AC3E}">
        <p14:creationId xmlns:p14="http://schemas.microsoft.com/office/powerpoint/2010/main" val="551826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20</a:t>
            </a:fld>
            <a:endParaRPr kumimoji="1" lang="ja-JP" altLang="en-US"/>
          </a:p>
        </p:txBody>
      </p:sp>
    </p:spTree>
    <p:extLst>
      <p:ext uri="{BB962C8B-B14F-4D97-AF65-F5344CB8AC3E}">
        <p14:creationId xmlns:p14="http://schemas.microsoft.com/office/powerpoint/2010/main" val="253391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21</a:t>
            </a:fld>
            <a:endParaRPr kumimoji="1" lang="ja-JP" altLang="en-US"/>
          </a:p>
        </p:txBody>
      </p:sp>
    </p:spTree>
    <p:extLst>
      <p:ext uri="{BB962C8B-B14F-4D97-AF65-F5344CB8AC3E}">
        <p14:creationId xmlns:p14="http://schemas.microsoft.com/office/powerpoint/2010/main" val="1174153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3</a:t>
            </a:fld>
            <a:endParaRPr kumimoji="1" lang="ja-JP" altLang="en-US"/>
          </a:p>
        </p:txBody>
      </p:sp>
    </p:spTree>
    <p:extLst>
      <p:ext uri="{BB962C8B-B14F-4D97-AF65-F5344CB8AC3E}">
        <p14:creationId xmlns:p14="http://schemas.microsoft.com/office/powerpoint/2010/main" val="1591712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4</a:t>
            </a:fld>
            <a:endParaRPr kumimoji="1" lang="ja-JP" altLang="en-US"/>
          </a:p>
        </p:txBody>
      </p:sp>
    </p:spTree>
    <p:extLst>
      <p:ext uri="{BB962C8B-B14F-4D97-AF65-F5344CB8AC3E}">
        <p14:creationId xmlns:p14="http://schemas.microsoft.com/office/powerpoint/2010/main" val="2185973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5</a:t>
            </a:fld>
            <a:endParaRPr kumimoji="1" lang="ja-JP" altLang="en-US"/>
          </a:p>
        </p:txBody>
      </p:sp>
    </p:spTree>
    <p:extLst>
      <p:ext uri="{BB962C8B-B14F-4D97-AF65-F5344CB8AC3E}">
        <p14:creationId xmlns:p14="http://schemas.microsoft.com/office/powerpoint/2010/main" val="306657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6</a:t>
            </a:fld>
            <a:endParaRPr kumimoji="1" lang="ja-JP" altLang="en-US"/>
          </a:p>
        </p:txBody>
      </p:sp>
    </p:spTree>
    <p:extLst>
      <p:ext uri="{BB962C8B-B14F-4D97-AF65-F5344CB8AC3E}">
        <p14:creationId xmlns:p14="http://schemas.microsoft.com/office/powerpoint/2010/main" val="312660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7</a:t>
            </a:fld>
            <a:endParaRPr kumimoji="1" lang="ja-JP" altLang="en-US"/>
          </a:p>
        </p:txBody>
      </p:sp>
    </p:spTree>
    <p:extLst>
      <p:ext uri="{BB962C8B-B14F-4D97-AF65-F5344CB8AC3E}">
        <p14:creationId xmlns:p14="http://schemas.microsoft.com/office/powerpoint/2010/main" val="425544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8</a:t>
            </a:fld>
            <a:endParaRPr kumimoji="1" lang="ja-JP" altLang="en-US"/>
          </a:p>
        </p:txBody>
      </p:sp>
    </p:spTree>
    <p:extLst>
      <p:ext uri="{BB962C8B-B14F-4D97-AF65-F5344CB8AC3E}">
        <p14:creationId xmlns:p14="http://schemas.microsoft.com/office/powerpoint/2010/main" val="275703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83ED40-4400-5140-AA4C-63650CF0B44C}" type="slidenum">
              <a:rPr kumimoji="1" lang="ja-JP" altLang="en-US" smtClean="0"/>
              <a:t>9</a:t>
            </a:fld>
            <a:endParaRPr kumimoji="1" lang="ja-JP" altLang="en-US"/>
          </a:p>
        </p:txBody>
      </p:sp>
    </p:spTree>
    <p:extLst>
      <p:ext uri="{BB962C8B-B14F-4D97-AF65-F5344CB8AC3E}">
        <p14:creationId xmlns:p14="http://schemas.microsoft.com/office/powerpoint/2010/main" val="221417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256226-E877-FE4F-AEC0-A041C1143A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2B0B47-B687-F44F-84A0-122205B28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0331161-3CC7-0545-A239-AB3B5DF9BBCD}"/>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AA7E63D1-5FE0-814E-AFDC-EB6DF1B470E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08EA99-F852-EB44-A571-4978B364ED80}"/>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3289878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0E6C97-1586-8448-A333-1967E59F660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58304E-B8CE-BB40-9F89-8FCB855B72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5E02D7-96DB-0B41-B10F-836A48D722BD}"/>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49EB7412-F4EF-8747-84DB-5478EF3C97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B235598-2459-D74E-A714-DD2AE28C9F92}"/>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342371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01FFC3A-D793-0A48-9DFB-A99A958DCA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A4C9D26-1A61-5040-9488-CADB3480369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FCD055-3557-4344-A328-A040C86A7969}"/>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00F8B50F-EB60-2547-A758-5B3E72B23D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E89C67-8FD4-4544-9609-1361C539E1CE}"/>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5771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C1ECC4-56E1-9543-A6AF-E9C78677E6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E100D4-6882-5043-A6FF-448EF9AA90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1C951DC-81DB-5E4F-B12C-126E9FC67427}"/>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879CA62B-726C-DA4E-9561-4554C100EB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9ED7A1-4492-434D-BC77-B59C6CD35A66}"/>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1329071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4C1E9-0C4F-6947-8ACC-A783BC6EFF6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F2A2D22-B727-0B41-B195-EFE079BBB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31F90D2-4372-6F47-8FDC-E400320CAB4D}"/>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9C632995-1232-234D-9F82-ED2118B9C5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2F31FC-5E03-7844-B2E6-AF14FB9218B5}"/>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80654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3C1338-85CF-2C44-B7C4-8E403535AA3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9A080C-B466-804C-8AD7-43A13F13766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01A6932-7982-D94B-BA57-A97FB558537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402EF56-3CC8-4046-BD78-7343197740CC}"/>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6" name="フッター プレースホルダー 5">
            <a:extLst>
              <a:ext uri="{FF2B5EF4-FFF2-40B4-BE49-F238E27FC236}">
                <a16:creationId xmlns:a16="http://schemas.microsoft.com/office/drawing/2014/main" id="{369C0930-2D16-7F41-B593-2ED5CFF0B6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82994F0-14B3-CC41-B02A-F1E861269A34}"/>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100810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42B09B-A0CC-6546-8686-924B696C743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DB6A66E-CB23-4347-97C3-6B8CF9C10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C771B2C-1B7D-9749-AC08-D5B835607771}"/>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95279C1-3AF5-2F48-882F-FACB2BC94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3F0A965-FF87-0045-A81E-55CAE8D39B9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8E01343-DF0F-0A48-A716-51B81965801C}"/>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8" name="フッター プレースホルダー 7">
            <a:extLst>
              <a:ext uri="{FF2B5EF4-FFF2-40B4-BE49-F238E27FC236}">
                <a16:creationId xmlns:a16="http://schemas.microsoft.com/office/drawing/2014/main" id="{9FC029B3-A589-5849-B4E5-8CAD19DB81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E0B5304-34E3-1046-B975-E96CAA765D35}"/>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48101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01DC79-3200-004B-AF93-D1BFC6EC933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33603F1-C22D-BE48-A5B6-510D37110A21}"/>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4" name="フッター プレースホルダー 3">
            <a:extLst>
              <a:ext uri="{FF2B5EF4-FFF2-40B4-BE49-F238E27FC236}">
                <a16:creationId xmlns:a16="http://schemas.microsoft.com/office/drawing/2014/main" id="{D7942877-1686-774F-91EF-8D6CF1090A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1056BE5-9BA9-FC4D-A8FD-8AA3E6DEDE20}"/>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330564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C8388E6-132A-124D-A2E5-D38D43F04479}"/>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3" name="フッター プレースホルダー 2">
            <a:extLst>
              <a:ext uri="{FF2B5EF4-FFF2-40B4-BE49-F238E27FC236}">
                <a16:creationId xmlns:a16="http://schemas.microsoft.com/office/drawing/2014/main" id="{7CB9AFD0-201C-FE45-9244-0A06BD4E49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D1773D-9A23-0843-8160-7DDE37CC5D52}"/>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118693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6D1A1-E14F-CB43-B50E-A56999297E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A27A83-33E1-4644-8C77-7F884F46C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22378D7-C66F-F94E-8E85-362C4518F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A897218-B1F9-5341-94F7-E58CFE864867}"/>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6" name="フッター プレースホルダー 5">
            <a:extLst>
              <a:ext uri="{FF2B5EF4-FFF2-40B4-BE49-F238E27FC236}">
                <a16:creationId xmlns:a16="http://schemas.microsoft.com/office/drawing/2014/main" id="{DC8030D6-7EA6-A74A-840A-F397614253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2F83231-B92A-4749-A344-848960F60785}"/>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324491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79DDBD-EA22-EC4D-98BB-7086180F34C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07683C4-F052-4841-A3F3-0BA367D424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B157A1-4C8B-A94B-881B-83DA6180C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6149FA-124A-D84E-B2D5-B11A6004602D}"/>
              </a:ext>
            </a:extLst>
          </p:cNvPr>
          <p:cNvSpPr>
            <a:spLocks noGrp="1"/>
          </p:cNvSpPr>
          <p:nvPr>
            <p:ph type="dt" sz="half" idx="10"/>
          </p:nvPr>
        </p:nvSpPr>
        <p:spPr/>
        <p:txBody>
          <a:bodyPr/>
          <a:lstStyle/>
          <a:p>
            <a:fld id="{A755344B-85C5-7A4E-8ED7-CAF4812E9C15}" type="datetimeFigureOut">
              <a:rPr kumimoji="1" lang="ja-JP" altLang="en-US" smtClean="0"/>
              <a:t>2023/4/26</a:t>
            </a:fld>
            <a:endParaRPr kumimoji="1" lang="ja-JP" altLang="en-US"/>
          </a:p>
        </p:txBody>
      </p:sp>
      <p:sp>
        <p:nvSpPr>
          <p:cNvPr id="6" name="フッター プレースホルダー 5">
            <a:extLst>
              <a:ext uri="{FF2B5EF4-FFF2-40B4-BE49-F238E27FC236}">
                <a16:creationId xmlns:a16="http://schemas.microsoft.com/office/drawing/2014/main" id="{7355F75F-9B00-3449-9208-A840ACF7A7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89B1F2-240F-7A48-9E23-2330E72CDBB3}"/>
              </a:ext>
            </a:extLst>
          </p:cNvPr>
          <p:cNvSpPr>
            <a:spLocks noGrp="1"/>
          </p:cNvSpPr>
          <p:nvPr>
            <p:ph type="sldNum" sz="quarter" idx="12"/>
          </p:nvPr>
        </p:nvSpPr>
        <p:spPr/>
        <p:txBody>
          <a:body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2238340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9949113-350E-CC45-B966-4DCC9A0CE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127981-EC2C-5243-9F09-6EAA8DB230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F138C5-21F8-794C-A8E0-FCED6D9025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5344B-85C5-7A4E-8ED7-CAF4812E9C15}" type="datetimeFigureOut">
              <a:rPr kumimoji="1" lang="ja-JP" altLang="en-US" smtClean="0"/>
              <a:t>2023/4/26</a:t>
            </a:fld>
            <a:endParaRPr kumimoji="1" lang="ja-JP" altLang="en-US"/>
          </a:p>
        </p:txBody>
      </p:sp>
      <p:sp>
        <p:nvSpPr>
          <p:cNvPr id="5" name="フッター プレースホルダー 4">
            <a:extLst>
              <a:ext uri="{FF2B5EF4-FFF2-40B4-BE49-F238E27FC236}">
                <a16:creationId xmlns:a16="http://schemas.microsoft.com/office/drawing/2014/main" id="{3F11467F-9A3E-4548-9818-AC0A4E579B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752DC6-F8BC-8C42-948B-C5B087AD1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0CE20-4FEB-6A43-A05F-5ACB693FF669}" type="slidenum">
              <a:rPr kumimoji="1" lang="ja-JP" altLang="en-US" smtClean="0"/>
              <a:t>‹#›</a:t>
            </a:fld>
            <a:endParaRPr kumimoji="1" lang="ja-JP" altLang="en-US"/>
          </a:p>
        </p:txBody>
      </p:sp>
    </p:spTree>
    <p:extLst>
      <p:ext uri="{BB962C8B-B14F-4D97-AF65-F5344CB8AC3E}">
        <p14:creationId xmlns:p14="http://schemas.microsoft.com/office/powerpoint/2010/main" val="656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hyperlink" Target="https://wildposting.jp/" TargetMode="External"/><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ildposting.jp/case-study" TargetMode="External"/><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wildposting.jp/case-study" TargetMode="External"/><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4.jpeg"/><Relationship Id="rId3" Type="http://schemas.openxmlformats.org/officeDocument/2006/relationships/hyperlink" Target="https://wildposting.jp/posting-place" TargetMode="External"/><Relationship Id="rId7" Type="http://schemas.openxmlformats.org/officeDocument/2006/relationships/image" Target="../media/image24.jpeg"/><Relationship Id="rId12" Type="http://schemas.openxmlformats.org/officeDocument/2006/relationships/image" Target="../media/image29.jpeg"/><Relationship Id="rId17" Type="http://schemas.microsoft.com/office/2007/relationships/hdphoto" Target="../media/hdphoto1.wdp"/><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35.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xcel_97_-_2004_______.xls"/><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表参道オフィス｜表参道交差点に立つ天高3.4m空間 - PRADAを掲げて - tokyo workspace">
            <a:extLst>
              <a:ext uri="{FF2B5EF4-FFF2-40B4-BE49-F238E27FC236}">
                <a16:creationId xmlns:a16="http://schemas.microsoft.com/office/drawing/2014/main" id="{3E664790-F042-9F3E-BA44-51D065BC531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81D94222-1C1B-B167-60CA-D935A2DA0420}"/>
              </a:ext>
            </a:extLst>
          </p:cNvPr>
          <p:cNvSpPr/>
          <p:nvPr/>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26536EB-5887-F2E9-5629-BD8F3B4B5658}"/>
              </a:ext>
            </a:extLst>
          </p:cNvPr>
          <p:cNvSpPr txBox="1"/>
          <p:nvPr/>
        </p:nvSpPr>
        <p:spPr>
          <a:xfrm>
            <a:off x="952500" y="2459504"/>
            <a:ext cx="10287000" cy="1938992"/>
          </a:xfrm>
          <a:prstGeom prst="rect">
            <a:avLst/>
          </a:prstGeom>
          <a:noFill/>
        </p:spPr>
        <p:txBody>
          <a:bodyPr wrap="square" rtlCol="0">
            <a:spAutoFit/>
          </a:bodyPr>
          <a:lstStyle/>
          <a:p>
            <a:pPr algn="ctr"/>
            <a:r>
              <a:rPr lang="en-US" altLang="ja-JP" sz="6000" b="1" dirty="0">
                <a:ln w="3175">
                  <a:noFill/>
                </a:ln>
                <a:solidFill>
                  <a:srgbClr val="F4D313"/>
                </a:solidFill>
                <a:latin typeface="+mn-ea"/>
              </a:rPr>
              <a:t>OMOTESANDO</a:t>
            </a:r>
          </a:p>
          <a:p>
            <a:pPr algn="ctr"/>
            <a:r>
              <a:rPr lang="en-US" altLang="ja-JP" sz="6000" b="1" dirty="0">
                <a:ln w="3175">
                  <a:noFill/>
                </a:ln>
                <a:solidFill>
                  <a:srgbClr val="F4D313"/>
                </a:solidFill>
                <a:latin typeface="+mn-ea"/>
              </a:rPr>
              <a:t>WILD POSTING</a:t>
            </a:r>
            <a:endParaRPr kumimoji="1" lang="en-US" altLang="ja-JP" sz="6000" b="1" dirty="0">
              <a:ln w="3175">
                <a:noFill/>
              </a:ln>
              <a:solidFill>
                <a:srgbClr val="F4D313"/>
              </a:solidFill>
              <a:latin typeface="+mn-ea"/>
            </a:endParaRPr>
          </a:p>
        </p:txBody>
      </p:sp>
    </p:spTree>
    <p:extLst>
      <p:ext uri="{BB962C8B-B14F-4D97-AF65-F5344CB8AC3E}">
        <p14:creationId xmlns:p14="http://schemas.microsoft.com/office/powerpoint/2010/main" val="181664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6" name="図 5" descr="建物, 屋外, 道路, ストリート が含まれている画像&#10;&#10;自動的に生成された説明">
            <a:extLst>
              <a:ext uri="{FF2B5EF4-FFF2-40B4-BE49-F238E27FC236}">
                <a16:creationId xmlns:a16="http://schemas.microsoft.com/office/drawing/2014/main" id="{75931EF3-83EC-3889-114F-CF72BDAA3EA6}"/>
              </a:ext>
            </a:extLst>
          </p:cNvPr>
          <p:cNvPicPr>
            <a:picLocks noChangeAspect="1"/>
          </p:cNvPicPr>
          <p:nvPr/>
        </p:nvPicPr>
        <p:blipFill>
          <a:blip r:embed="rId3"/>
          <a:stretch>
            <a:fillRect/>
          </a:stretch>
        </p:blipFill>
        <p:spPr>
          <a:xfrm>
            <a:off x="3094950" y="1796288"/>
            <a:ext cx="5208781" cy="3906586"/>
          </a:xfrm>
          <a:prstGeom prst="rect">
            <a:avLst/>
          </a:prstGeom>
        </p:spPr>
      </p:pic>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小原流会館①</a:t>
            </a:r>
            <a:r>
              <a:rPr lang="en-US" altLang="ja-JP" sz="1200" dirty="0">
                <a:solidFill>
                  <a:sysClr val="windowText" lastClr="000000"/>
                </a:solidFill>
                <a:latin typeface="+mn-ea"/>
                <a:ea typeface="+mn-ea"/>
              </a:rPr>
              <a:t> H1,030mm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W2,184mm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テキスト ボックス 15">
            <a:extLst>
              <a:ext uri="{FF2B5EF4-FFF2-40B4-BE49-F238E27FC236}">
                <a16:creationId xmlns:a16="http://schemas.microsoft.com/office/drawing/2014/main" id="{F80EB56C-2A8C-304D-C8DA-79085B2A4567}"/>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7" name="正方形/長方形 16">
            <a:extLst>
              <a:ext uri="{FF2B5EF4-FFF2-40B4-BE49-F238E27FC236}">
                <a16:creationId xmlns:a16="http://schemas.microsoft.com/office/drawing/2014/main" id="{C2428E33-8621-232D-BE5C-9C76F4F42408}"/>
              </a:ext>
            </a:extLst>
          </p:cNvPr>
          <p:cNvSpPr/>
          <p:nvPr/>
        </p:nvSpPr>
        <p:spPr>
          <a:xfrm rot="18103480">
            <a:off x="10273102" y="3973022"/>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8" name="直線矢印コネクタ 17">
            <a:extLst>
              <a:ext uri="{FF2B5EF4-FFF2-40B4-BE49-F238E27FC236}">
                <a16:creationId xmlns:a16="http://schemas.microsoft.com/office/drawing/2014/main" id="{D4C86F7B-6D80-13FA-6151-58CC3EE99DD6}"/>
              </a:ext>
            </a:extLst>
          </p:cNvPr>
          <p:cNvCxnSpPr>
            <a:cxnSpLocks/>
          </p:cNvCxnSpPr>
          <p:nvPr/>
        </p:nvCxnSpPr>
        <p:spPr>
          <a:xfrm rot="242520" flipH="1" flipV="1">
            <a:off x="10427438" y="4078858"/>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7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4" name="図 3" descr="レンガの壁の落書き&#10;&#10;低い精度で自動的に生成された説明">
            <a:extLst>
              <a:ext uri="{FF2B5EF4-FFF2-40B4-BE49-F238E27FC236}">
                <a16:creationId xmlns:a16="http://schemas.microsoft.com/office/drawing/2014/main" id="{100A95F2-9646-6BF9-71AA-BF73674394CE}"/>
              </a:ext>
            </a:extLst>
          </p:cNvPr>
          <p:cNvPicPr>
            <a:picLocks noChangeAspect="1"/>
          </p:cNvPicPr>
          <p:nvPr/>
        </p:nvPicPr>
        <p:blipFill>
          <a:blip r:embed="rId3"/>
          <a:stretch>
            <a:fillRect/>
          </a:stretch>
        </p:blipFill>
        <p:spPr>
          <a:xfrm>
            <a:off x="3094950" y="1796287"/>
            <a:ext cx="5204651" cy="3903488"/>
          </a:xfrm>
          <a:prstGeom prst="rect">
            <a:avLst/>
          </a:prstGeom>
        </p:spPr>
      </p:pic>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latin typeface="+mn-ea"/>
                <a:ea typeface="+mn-ea"/>
              </a:rPr>
              <a:t>小原流会館② </a:t>
            </a:r>
            <a:r>
              <a:rPr lang="en-US" altLang="ja-JP" sz="1200" dirty="0">
                <a:latin typeface="+mn-ea"/>
                <a:ea typeface="+mn-ea"/>
              </a:rPr>
              <a:t>H2,060mm✕W2,184mm</a:t>
            </a: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AA10E4B5-8FD7-6BA9-2EF0-638F9308FECD}"/>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0" name="正方形/長方形 9">
            <a:extLst>
              <a:ext uri="{FF2B5EF4-FFF2-40B4-BE49-F238E27FC236}">
                <a16:creationId xmlns:a16="http://schemas.microsoft.com/office/drawing/2014/main" id="{BFB52B1F-947F-CA83-6166-3AB6989B78CB}"/>
              </a:ext>
            </a:extLst>
          </p:cNvPr>
          <p:cNvSpPr/>
          <p:nvPr/>
        </p:nvSpPr>
        <p:spPr>
          <a:xfrm rot="18103480">
            <a:off x="10362001" y="3847698"/>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3" name="直線矢印コネクタ 12">
            <a:extLst>
              <a:ext uri="{FF2B5EF4-FFF2-40B4-BE49-F238E27FC236}">
                <a16:creationId xmlns:a16="http://schemas.microsoft.com/office/drawing/2014/main" id="{B2F417FF-71BE-887D-EB24-FD4EFD4C365B}"/>
              </a:ext>
            </a:extLst>
          </p:cNvPr>
          <p:cNvCxnSpPr>
            <a:cxnSpLocks/>
          </p:cNvCxnSpPr>
          <p:nvPr/>
        </p:nvCxnSpPr>
        <p:spPr>
          <a:xfrm rot="242520" flipH="1" flipV="1">
            <a:off x="10516337" y="3953534"/>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16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6" name="図 5" descr="建物, 屋外, 草, 座る が含まれている画像&#10;&#10;自動的に生成された説明">
            <a:extLst>
              <a:ext uri="{FF2B5EF4-FFF2-40B4-BE49-F238E27FC236}">
                <a16:creationId xmlns:a16="http://schemas.microsoft.com/office/drawing/2014/main" id="{CB76FCA6-8B94-4E7F-5F7E-C4FCC00D9C45}"/>
              </a:ext>
            </a:extLst>
          </p:cNvPr>
          <p:cNvPicPr>
            <a:picLocks noChangeAspect="1"/>
          </p:cNvPicPr>
          <p:nvPr/>
        </p:nvPicPr>
        <p:blipFill>
          <a:blip r:embed="rId3"/>
          <a:stretch>
            <a:fillRect/>
          </a:stretch>
        </p:blipFill>
        <p:spPr>
          <a:xfrm>
            <a:off x="3089151" y="1796286"/>
            <a:ext cx="5204651" cy="3903488"/>
          </a:xfrm>
          <a:prstGeom prst="rect">
            <a:avLst/>
          </a:prstGeom>
        </p:spPr>
      </p:pic>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小原流会館③</a:t>
            </a:r>
            <a:r>
              <a:rPr lang="en-US" altLang="ja-JP" sz="1200" dirty="0">
                <a:solidFill>
                  <a:sysClr val="windowText" lastClr="000000"/>
                </a:solidFill>
                <a:latin typeface="+mn-ea"/>
                <a:ea typeface="+mn-ea"/>
              </a:rPr>
              <a:t> H1,030mm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W4,368mm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テキスト ボックス 12">
            <a:extLst>
              <a:ext uri="{FF2B5EF4-FFF2-40B4-BE49-F238E27FC236}">
                <a16:creationId xmlns:a16="http://schemas.microsoft.com/office/drawing/2014/main" id="{DB30C319-6445-B75D-5225-7FDFD9447FE1}"/>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5" name="正方形/長方形 14">
            <a:extLst>
              <a:ext uri="{FF2B5EF4-FFF2-40B4-BE49-F238E27FC236}">
                <a16:creationId xmlns:a16="http://schemas.microsoft.com/office/drawing/2014/main" id="{27322589-DB81-BCEF-0241-0934F60FFB8B}"/>
              </a:ext>
            </a:extLst>
          </p:cNvPr>
          <p:cNvSpPr/>
          <p:nvPr/>
        </p:nvSpPr>
        <p:spPr>
          <a:xfrm rot="2149231">
            <a:off x="10064938" y="3699166"/>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92944025-CD9D-617A-32CD-B385CEF64C30}"/>
              </a:ext>
            </a:extLst>
          </p:cNvPr>
          <p:cNvCxnSpPr>
            <a:cxnSpLocks/>
          </p:cNvCxnSpPr>
          <p:nvPr/>
        </p:nvCxnSpPr>
        <p:spPr>
          <a:xfrm rot="5888271" flipH="1" flipV="1">
            <a:off x="9999596" y="3871588"/>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284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4" name="図 3" descr="建物の前の交差点&#10;&#10;自動的に生成された説明">
            <a:extLst>
              <a:ext uri="{FF2B5EF4-FFF2-40B4-BE49-F238E27FC236}">
                <a16:creationId xmlns:a16="http://schemas.microsoft.com/office/drawing/2014/main" id="{BBD098BF-149D-CC91-F298-901A55455DE6}"/>
              </a:ext>
            </a:extLst>
          </p:cNvPr>
          <p:cNvPicPr>
            <a:picLocks noChangeAspect="1"/>
          </p:cNvPicPr>
          <p:nvPr/>
        </p:nvPicPr>
        <p:blipFill>
          <a:blip r:embed="rId3"/>
          <a:stretch>
            <a:fillRect/>
          </a:stretch>
        </p:blipFill>
        <p:spPr>
          <a:xfrm>
            <a:off x="3089151" y="1796285"/>
            <a:ext cx="5204651" cy="3903488"/>
          </a:xfrm>
          <a:prstGeom prst="rect">
            <a:avLst/>
          </a:prstGeom>
        </p:spPr>
      </p:pic>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小原流会館④ </a:t>
            </a:r>
            <a:r>
              <a:rPr lang="en" altLang="ja-JP" sz="1200" dirty="0">
                <a:solidFill>
                  <a:sysClr val="windowText" lastClr="000000"/>
                </a:solidFill>
                <a:latin typeface="+mn-ea"/>
                <a:ea typeface="+mn-ea"/>
              </a:rPr>
              <a:t>H2,060mm✕W1,456mm</a:t>
            </a: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テキスト ボックス 12">
            <a:extLst>
              <a:ext uri="{FF2B5EF4-FFF2-40B4-BE49-F238E27FC236}">
                <a16:creationId xmlns:a16="http://schemas.microsoft.com/office/drawing/2014/main" id="{7239B961-232D-EE8D-EF09-78E3E56717BF}"/>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5" name="正方形/長方形 14">
            <a:extLst>
              <a:ext uri="{FF2B5EF4-FFF2-40B4-BE49-F238E27FC236}">
                <a16:creationId xmlns:a16="http://schemas.microsoft.com/office/drawing/2014/main" id="{C0108551-98EF-FEBA-A462-ECEE4B5F19B6}"/>
              </a:ext>
            </a:extLst>
          </p:cNvPr>
          <p:cNvSpPr/>
          <p:nvPr/>
        </p:nvSpPr>
        <p:spPr>
          <a:xfrm rot="7521855">
            <a:off x="9610059" y="3457802"/>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B7A8D91C-525D-7D98-EB87-10BA17307F9A}"/>
              </a:ext>
            </a:extLst>
          </p:cNvPr>
          <p:cNvCxnSpPr>
            <a:cxnSpLocks/>
          </p:cNvCxnSpPr>
          <p:nvPr/>
        </p:nvCxnSpPr>
        <p:spPr>
          <a:xfrm rot="11260895" flipH="1" flipV="1">
            <a:off x="9413944" y="3408113"/>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791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小原流会館⑤</a:t>
            </a:r>
            <a:r>
              <a:rPr lang="en-US" altLang="ja-JP" sz="1200" dirty="0">
                <a:solidFill>
                  <a:sysClr val="windowText" lastClr="000000"/>
                </a:solidFill>
                <a:latin typeface="+mn-ea"/>
                <a:ea typeface="+mn-ea"/>
              </a:rPr>
              <a:t> H1,030mm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W4,368mm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D2E5E62B-8EFF-4145-8058-8E3D8F5BACA2}"/>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0" name="正方形/長方形 9">
            <a:extLst>
              <a:ext uri="{FF2B5EF4-FFF2-40B4-BE49-F238E27FC236}">
                <a16:creationId xmlns:a16="http://schemas.microsoft.com/office/drawing/2014/main" id="{2528EAFA-B026-7D43-86C3-DA65980F22F7}"/>
              </a:ext>
            </a:extLst>
          </p:cNvPr>
          <p:cNvSpPr/>
          <p:nvPr/>
        </p:nvSpPr>
        <p:spPr>
          <a:xfrm rot="2149231">
            <a:off x="9784717" y="3591364"/>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3" name="直線矢印コネクタ 12">
            <a:extLst>
              <a:ext uri="{FF2B5EF4-FFF2-40B4-BE49-F238E27FC236}">
                <a16:creationId xmlns:a16="http://schemas.microsoft.com/office/drawing/2014/main" id="{0A2F2138-110D-F3E7-1B77-BC40A9F90F61}"/>
              </a:ext>
            </a:extLst>
          </p:cNvPr>
          <p:cNvCxnSpPr>
            <a:cxnSpLocks/>
          </p:cNvCxnSpPr>
          <p:nvPr/>
        </p:nvCxnSpPr>
        <p:spPr>
          <a:xfrm rot="5888271" flipH="1" flipV="1">
            <a:off x="9719375" y="3763786"/>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2A437182-9610-656A-CAB5-2ED9E7D1663E}"/>
              </a:ext>
            </a:extLst>
          </p:cNvPr>
          <p:cNvGrpSpPr/>
          <p:nvPr/>
        </p:nvGrpSpPr>
        <p:grpSpPr>
          <a:xfrm>
            <a:off x="3084210" y="1796289"/>
            <a:ext cx="5204651" cy="3903488"/>
            <a:chOff x="3084210" y="1796289"/>
            <a:chExt cx="5204651" cy="3903488"/>
          </a:xfrm>
        </p:grpSpPr>
        <p:pic>
          <p:nvPicPr>
            <p:cNvPr id="4" name="図 3" descr="建物の入り口&#10;&#10;低い精度で自動的に生成された説明">
              <a:extLst>
                <a:ext uri="{FF2B5EF4-FFF2-40B4-BE49-F238E27FC236}">
                  <a16:creationId xmlns:a16="http://schemas.microsoft.com/office/drawing/2014/main" id="{D2EC5759-8609-099A-04F0-62472B65D1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4210" y="1796289"/>
              <a:ext cx="5204651" cy="3903488"/>
            </a:xfrm>
            <a:prstGeom prst="rect">
              <a:avLst/>
            </a:prstGeom>
          </p:spPr>
        </p:pic>
        <p:sp>
          <p:nvSpPr>
            <p:cNvPr id="5" name="フリーフォーム 4">
              <a:extLst>
                <a:ext uri="{FF2B5EF4-FFF2-40B4-BE49-F238E27FC236}">
                  <a16:creationId xmlns:a16="http://schemas.microsoft.com/office/drawing/2014/main" id="{2C63FEEE-8205-6692-092E-21B1F17DBB7F}"/>
                </a:ext>
              </a:extLst>
            </p:cNvPr>
            <p:cNvSpPr/>
            <p:nvPr/>
          </p:nvSpPr>
          <p:spPr>
            <a:xfrm>
              <a:off x="4387065" y="2774022"/>
              <a:ext cx="2044557" cy="986320"/>
            </a:xfrm>
            <a:custGeom>
              <a:avLst/>
              <a:gdLst>
                <a:gd name="connsiteX0" fmla="*/ 10274 w 2044557"/>
                <a:gd name="connsiteY0" fmla="*/ 0 h 986320"/>
                <a:gd name="connsiteX1" fmla="*/ 0 w 2044557"/>
                <a:gd name="connsiteY1" fmla="*/ 965771 h 986320"/>
                <a:gd name="connsiteX2" fmla="*/ 2044557 w 2044557"/>
                <a:gd name="connsiteY2" fmla="*/ 986320 h 986320"/>
                <a:gd name="connsiteX3" fmla="*/ 2034283 w 2044557"/>
                <a:gd name="connsiteY3" fmla="*/ 380144 h 986320"/>
                <a:gd name="connsiteX4" fmla="*/ 10274 w 2044557"/>
                <a:gd name="connsiteY4" fmla="*/ 0 h 98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557" h="986320">
                  <a:moveTo>
                    <a:pt x="10274" y="0"/>
                  </a:moveTo>
                  <a:lnTo>
                    <a:pt x="0" y="965771"/>
                  </a:lnTo>
                  <a:lnTo>
                    <a:pt x="2044557" y="986320"/>
                  </a:lnTo>
                  <a:lnTo>
                    <a:pt x="2034283" y="380144"/>
                  </a:lnTo>
                  <a:lnTo>
                    <a:pt x="10274" y="0"/>
                  </a:lnTo>
                  <a:close/>
                </a:path>
              </a:pathLst>
            </a:cu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28325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14" name="図 13" descr="マップ&#10;&#10;自動的に生成された説明">
            <a:extLst>
              <a:ext uri="{FF2B5EF4-FFF2-40B4-BE49-F238E27FC236}">
                <a16:creationId xmlns:a16="http://schemas.microsoft.com/office/drawing/2014/main" id="{3EB5DE8A-77E3-14D7-CF5E-7120DB1864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93503" y="1796289"/>
            <a:ext cx="3371291"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東京都港区南青山５丁目７−１７</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小原流会館⑥</a:t>
            </a:r>
            <a:r>
              <a:rPr lang="en-US" altLang="ja-JP" sz="1200" dirty="0">
                <a:solidFill>
                  <a:sysClr val="windowText" lastClr="000000"/>
                </a:solidFill>
                <a:latin typeface="+mn-ea"/>
                <a:ea typeface="+mn-ea"/>
              </a:rPr>
              <a:t> H2,060mm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W4,368mm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D2E5E62B-8EFF-4145-8058-8E3D8F5BACA2}"/>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0" name="正方形/長方形 9">
            <a:extLst>
              <a:ext uri="{FF2B5EF4-FFF2-40B4-BE49-F238E27FC236}">
                <a16:creationId xmlns:a16="http://schemas.microsoft.com/office/drawing/2014/main" id="{2528EAFA-B026-7D43-86C3-DA65980F22F7}"/>
              </a:ext>
            </a:extLst>
          </p:cNvPr>
          <p:cNvSpPr/>
          <p:nvPr/>
        </p:nvSpPr>
        <p:spPr>
          <a:xfrm rot="2149231">
            <a:off x="9784717" y="3591364"/>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3" name="直線矢印コネクタ 12">
            <a:extLst>
              <a:ext uri="{FF2B5EF4-FFF2-40B4-BE49-F238E27FC236}">
                <a16:creationId xmlns:a16="http://schemas.microsoft.com/office/drawing/2014/main" id="{0A2F2138-110D-F3E7-1B77-BC40A9F90F61}"/>
              </a:ext>
            </a:extLst>
          </p:cNvPr>
          <p:cNvCxnSpPr>
            <a:cxnSpLocks/>
          </p:cNvCxnSpPr>
          <p:nvPr/>
        </p:nvCxnSpPr>
        <p:spPr>
          <a:xfrm rot="5888271" flipH="1" flipV="1">
            <a:off x="9719375" y="3763786"/>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84551B4F-9E56-1678-1779-35C9BBC0DD80}"/>
              </a:ext>
            </a:extLst>
          </p:cNvPr>
          <p:cNvGrpSpPr/>
          <p:nvPr/>
        </p:nvGrpSpPr>
        <p:grpSpPr>
          <a:xfrm>
            <a:off x="3079827" y="1807049"/>
            <a:ext cx="5204651" cy="3900019"/>
            <a:chOff x="3079827" y="1807049"/>
            <a:chExt cx="5204651" cy="3900019"/>
          </a:xfrm>
        </p:grpSpPr>
        <p:pic>
          <p:nvPicPr>
            <p:cNvPr id="3" name="図 2">
              <a:extLst>
                <a:ext uri="{FF2B5EF4-FFF2-40B4-BE49-F238E27FC236}">
                  <a16:creationId xmlns:a16="http://schemas.microsoft.com/office/drawing/2014/main" id="{8CBFA1FE-53A3-6FB1-44E9-4875470C94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79827" y="1807049"/>
              <a:ext cx="5204651" cy="3900019"/>
            </a:xfrm>
            <a:prstGeom prst="rect">
              <a:avLst/>
            </a:prstGeom>
          </p:spPr>
        </p:pic>
        <p:sp>
          <p:nvSpPr>
            <p:cNvPr id="5" name="フリーフォーム 4">
              <a:extLst>
                <a:ext uri="{FF2B5EF4-FFF2-40B4-BE49-F238E27FC236}">
                  <a16:creationId xmlns:a16="http://schemas.microsoft.com/office/drawing/2014/main" id="{2C63FEEE-8205-6692-092E-21B1F17DBB7F}"/>
                </a:ext>
              </a:extLst>
            </p:cNvPr>
            <p:cNvSpPr/>
            <p:nvPr/>
          </p:nvSpPr>
          <p:spPr>
            <a:xfrm>
              <a:off x="5116364" y="2970230"/>
              <a:ext cx="1115349" cy="642032"/>
            </a:xfrm>
            <a:custGeom>
              <a:avLst/>
              <a:gdLst>
                <a:gd name="connsiteX0" fmla="*/ 10274 w 2044557"/>
                <a:gd name="connsiteY0" fmla="*/ 0 h 986320"/>
                <a:gd name="connsiteX1" fmla="*/ 0 w 2044557"/>
                <a:gd name="connsiteY1" fmla="*/ 965771 h 986320"/>
                <a:gd name="connsiteX2" fmla="*/ 2044557 w 2044557"/>
                <a:gd name="connsiteY2" fmla="*/ 986320 h 986320"/>
                <a:gd name="connsiteX3" fmla="*/ 2034283 w 2044557"/>
                <a:gd name="connsiteY3" fmla="*/ 380144 h 986320"/>
                <a:gd name="connsiteX4" fmla="*/ 10274 w 2044557"/>
                <a:gd name="connsiteY4" fmla="*/ 0 h 986320"/>
                <a:gd name="connsiteX0" fmla="*/ 10274 w 2044557"/>
                <a:gd name="connsiteY0" fmla="*/ 0 h 986320"/>
                <a:gd name="connsiteX1" fmla="*/ 0 w 2044557"/>
                <a:gd name="connsiteY1" fmla="*/ 965771 h 986320"/>
                <a:gd name="connsiteX2" fmla="*/ 2044557 w 2044557"/>
                <a:gd name="connsiteY2" fmla="*/ 986320 h 986320"/>
                <a:gd name="connsiteX3" fmla="*/ 1101373 w 2044557"/>
                <a:gd name="connsiteY3" fmla="*/ 91386 h 986320"/>
                <a:gd name="connsiteX4" fmla="*/ 10274 w 2044557"/>
                <a:gd name="connsiteY4" fmla="*/ 0 h 986320"/>
                <a:gd name="connsiteX0" fmla="*/ 0 w 2034283"/>
                <a:gd name="connsiteY0" fmla="*/ 0 h 986320"/>
                <a:gd name="connsiteX1" fmla="*/ 74872 w 2034283"/>
                <a:gd name="connsiteY1" fmla="*/ 469700 h 986320"/>
                <a:gd name="connsiteX2" fmla="*/ 2034283 w 2034283"/>
                <a:gd name="connsiteY2" fmla="*/ 986320 h 986320"/>
                <a:gd name="connsiteX3" fmla="*/ 1091099 w 2034283"/>
                <a:gd name="connsiteY3" fmla="*/ 91386 h 986320"/>
                <a:gd name="connsiteX4" fmla="*/ 0 w 2034283"/>
                <a:gd name="connsiteY4" fmla="*/ 0 h 986320"/>
                <a:gd name="connsiteX0" fmla="*/ 2870 w 2037153"/>
                <a:gd name="connsiteY0" fmla="*/ 0 h 986320"/>
                <a:gd name="connsiteX1" fmla="*/ 0 w 2037153"/>
                <a:gd name="connsiteY1" fmla="*/ 569654 h 986320"/>
                <a:gd name="connsiteX2" fmla="*/ 2037153 w 2037153"/>
                <a:gd name="connsiteY2" fmla="*/ 986320 h 986320"/>
                <a:gd name="connsiteX3" fmla="*/ 1093969 w 2037153"/>
                <a:gd name="connsiteY3" fmla="*/ 91386 h 986320"/>
                <a:gd name="connsiteX4" fmla="*/ 2870 w 2037153"/>
                <a:gd name="connsiteY4" fmla="*/ 0 h 986320"/>
                <a:gd name="connsiteX0" fmla="*/ 2870 w 1093969"/>
                <a:gd name="connsiteY0" fmla="*/ 0 h 569654"/>
                <a:gd name="connsiteX1" fmla="*/ 0 w 1093969"/>
                <a:gd name="connsiteY1" fmla="*/ 569654 h 569654"/>
                <a:gd name="connsiteX2" fmla="*/ 789571 w 1093969"/>
                <a:gd name="connsiteY2" fmla="*/ 368082 h 569654"/>
                <a:gd name="connsiteX3" fmla="*/ 1093969 w 1093969"/>
                <a:gd name="connsiteY3" fmla="*/ 91386 h 569654"/>
                <a:gd name="connsiteX4" fmla="*/ 2870 w 1093969"/>
                <a:gd name="connsiteY4" fmla="*/ 0 h 569654"/>
                <a:gd name="connsiteX0" fmla="*/ 2870 w 1115349"/>
                <a:gd name="connsiteY0" fmla="*/ 0 h 642032"/>
                <a:gd name="connsiteX1" fmla="*/ 0 w 1115349"/>
                <a:gd name="connsiteY1" fmla="*/ 569654 h 642032"/>
                <a:gd name="connsiteX2" fmla="*/ 1115349 w 1115349"/>
                <a:gd name="connsiteY2" fmla="*/ 642032 h 642032"/>
                <a:gd name="connsiteX3" fmla="*/ 1093969 w 1115349"/>
                <a:gd name="connsiteY3" fmla="*/ 91386 h 642032"/>
                <a:gd name="connsiteX4" fmla="*/ 2870 w 1115349"/>
                <a:gd name="connsiteY4" fmla="*/ 0 h 64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349" h="642032">
                  <a:moveTo>
                    <a:pt x="2870" y="0"/>
                  </a:moveTo>
                  <a:cubicBezTo>
                    <a:pt x="1913" y="189885"/>
                    <a:pt x="957" y="379769"/>
                    <a:pt x="0" y="569654"/>
                  </a:cubicBezTo>
                  <a:lnTo>
                    <a:pt x="1115349" y="642032"/>
                  </a:lnTo>
                  <a:lnTo>
                    <a:pt x="1093969" y="91386"/>
                  </a:lnTo>
                  <a:lnTo>
                    <a:pt x="2870" y="0"/>
                  </a:lnTo>
                  <a:close/>
                </a:path>
              </a:pathLst>
            </a:cu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6916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6" name="図プレースホルダー 15" descr="時計台がついた建物と道路&#10;&#10;低い精度で自動的に生成された説明">
            <a:extLst>
              <a:ext uri="{FF2B5EF4-FFF2-40B4-BE49-F238E27FC236}">
                <a16:creationId xmlns:a16="http://schemas.microsoft.com/office/drawing/2014/main" id="{A04BC95B-EB56-D6EA-F0B6-DB208C7602E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089151" y="1796289"/>
            <a:ext cx="5204651" cy="3903488"/>
          </a:xfrm>
          <a:prstGeom prst="rect">
            <a:avLst/>
          </a:prstGeom>
        </p:spPr>
      </p:pic>
      <p:pic>
        <p:nvPicPr>
          <p:cNvPr id="7" name="図 6" descr="マップ&#10;&#10;自動的に生成された説明">
            <a:extLst>
              <a:ext uri="{FF2B5EF4-FFF2-40B4-BE49-F238E27FC236}">
                <a16:creationId xmlns:a16="http://schemas.microsoft.com/office/drawing/2014/main" id="{9BCABFC9-B672-5417-FF92-EE8191C6BC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93503" y="1796289"/>
            <a:ext cx="3371291" cy="3903488"/>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東京都港区南青山５丁目９−９</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a:spcBef>
                <a:spcPts val="0"/>
              </a:spcBef>
              <a:defRPr/>
            </a:pPr>
            <a:r>
              <a:rPr kumimoji="1" lang="ja-JP" altLang="en-US" sz="1200" b="0" i="0" u="none" strike="noStrike" kern="1200" cap="none" spc="0" normalizeH="0" baseline="0" noProof="0">
                <a:ln>
                  <a:noFill/>
                </a:ln>
                <a:solidFill>
                  <a:sysClr val="windowText" lastClr="000000"/>
                </a:solidFill>
                <a:effectLst/>
                <a:uLnTx/>
                <a:uFillTx/>
                <a:latin typeface="+mn-ea"/>
                <a:ea typeface="+mn-ea"/>
                <a:cs typeface="+mn-cs"/>
              </a:rPr>
              <a:t>サンク青山 ①</a:t>
            </a:r>
            <a:r>
              <a:rPr lang="en-US" altLang="ja-JP" sz="1200" dirty="0">
                <a:solidFill>
                  <a:sysClr val="windowText" lastClr="000000"/>
                </a:solidFill>
                <a:latin typeface="+mn-ea"/>
                <a:ea typeface="+mn-ea"/>
              </a:rPr>
              <a:t> H2,060mm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W728mm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D2E5E62B-8EFF-4145-8058-8E3D8F5BACA2}"/>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0" name="正方形/長方形 9">
            <a:extLst>
              <a:ext uri="{FF2B5EF4-FFF2-40B4-BE49-F238E27FC236}">
                <a16:creationId xmlns:a16="http://schemas.microsoft.com/office/drawing/2014/main" id="{2528EAFA-B026-7D43-86C3-DA65980F22F7}"/>
              </a:ext>
            </a:extLst>
          </p:cNvPr>
          <p:cNvSpPr/>
          <p:nvPr/>
        </p:nvSpPr>
        <p:spPr>
          <a:xfrm rot="7240815">
            <a:off x="10190547" y="3220374"/>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3" name="直線矢印コネクタ 12">
            <a:extLst>
              <a:ext uri="{FF2B5EF4-FFF2-40B4-BE49-F238E27FC236}">
                <a16:creationId xmlns:a16="http://schemas.microsoft.com/office/drawing/2014/main" id="{0A2F2138-110D-F3E7-1B77-BC40A9F90F61}"/>
              </a:ext>
            </a:extLst>
          </p:cNvPr>
          <p:cNvCxnSpPr>
            <a:cxnSpLocks/>
          </p:cNvCxnSpPr>
          <p:nvPr/>
        </p:nvCxnSpPr>
        <p:spPr>
          <a:xfrm>
            <a:off x="9962448" y="3114392"/>
            <a:ext cx="268905" cy="98926"/>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603F5A2-0C27-EDBC-DBC9-7F991359581E}"/>
              </a:ext>
            </a:extLst>
          </p:cNvPr>
          <p:cNvSpPr txBox="1"/>
          <p:nvPr/>
        </p:nvSpPr>
        <p:spPr>
          <a:xfrm>
            <a:off x="3089151" y="5822148"/>
            <a:ext cx="2236510" cy="246221"/>
          </a:xfrm>
          <a:prstGeom prst="rect">
            <a:avLst/>
          </a:prstGeom>
          <a:noFill/>
        </p:spPr>
        <p:txBody>
          <a:bodyPr wrap="none" rtlCol="0">
            <a:spAutoFit/>
          </a:bodyPr>
          <a:lstStyle/>
          <a:p>
            <a:r>
              <a:rPr kumimoji="1" lang="en-US" altLang="ja-JP" sz="1000" dirty="0"/>
              <a:t>※</a:t>
            </a:r>
            <a:r>
              <a:rPr kumimoji="1" lang="ja-JP" altLang="en-US" sz="1000"/>
              <a:t>広告面の前に電線がございます。</a:t>
            </a:r>
          </a:p>
        </p:txBody>
      </p:sp>
    </p:spTree>
    <p:extLst>
      <p:ext uri="{BB962C8B-B14F-4D97-AF65-F5344CB8AC3E}">
        <p14:creationId xmlns:p14="http://schemas.microsoft.com/office/powerpoint/2010/main" val="2136979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grpSp>
        <p:nvGrpSpPr>
          <p:cNvPr id="10" name="グループ化 9">
            <a:extLst>
              <a:ext uri="{FF2B5EF4-FFF2-40B4-BE49-F238E27FC236}">
                <a16:creationId xmlns:a16="http://schemas.microsoft.com/office/drawing/2014/main" id="{2F05E861-45C9-7C52-07A3-919C83F54B8B}"/>
              </a:ext>
            </a:extLst>
          </p:cNvPr>
          <p:cNvGrpSpPr/>
          <p:nvPr/>
        </p:nvGrpSpPr>
        <p:grpSpPr>
          <a:xfrm>
            <a:off x="3089151" y="1796289"/>
            <a:ext cx="5204650" cy="3903488"/>
            <a:chOff x="3089151" y="1796289"/>
            <a:chExt cx="5204650" cy="3903488"/>
          </a:xfrm>
        </p:grpSpPr>
        <p:pic>
          <p:nvPicPr>
            <p:cNvPr id="4" name="図プレースホルダー 10" descr="店の前の道路&#10;&#10;中程度の精度で自動的に生成された説明">
              <a:extLst>
                <a:ext uri="{FF2B5EF4-FFF2-40B4-BE49-F238E27FC236}">
                  <a16:creationId xmlns:a16="http://schemas.microsoft.com/office/drawing/2014/main" id="{B38CAA93-3A47-39C9-74F3-0A05C9D1206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089151" y="1796289"/>
              <a:ext cx="5204650" cy="3903488"/>
            </a:xfrm>
            <a:prstGeom prst="rect">
              <a:avLst/>
            </a:prstGeom>
          </p:spPr>
        </p:pic>
        <p:sp>
          <p:nvSpPr>
            <p:cNvPr id="5" name="フリーフォーム 4">
              <a:extLst>
                <a:ext uri="{FF2B5EF4-FFF2-40B4-BE49-F238E27FC236}">
                  <a16:creationId xmlns:a16="http://schemas.microsoft.com/office/drawing/2014/main" id="{7331CC39-B249-F696-9535-8F33C09EDADF}"/>
                </a:ext>
              </a:extLst>
            </p:cNvPr>
            <p:cNvSpPr/>
            <p:nvPr/>
          </p:nvSpPr>
          <p:spPr>
            <a:xfrm>
              <a:off x="5618922" y="2849217"/>
              <a:ext cx="587513" cy="865809"/>
            </a:xfrm>
            <a:custGeom>
              <a:avLst/>
              <a:gdLst>
                <a:gd name="connsiteX0" fmla="*/ 4417 w 587513"/>
                <a:gd name="connsiteY0" fmla="*/ 0 h 865809"/>
                <a:gd name="connsiteX1" fmla="*/ 0 w 587513"/>
                <a:gd name="connsiteY1" fmla="*/ 843722 h 865809"/>
                <a:gd name="connsiteX2" fmla="*/ 587513 w 587513"/>
                <a:gd name="connsiteY2" fmla="*/ 865809 h 865809"/>
                <a:gd name="connsiteX3" fmla="*/ 574261 w 587513"/>
                <a:gd name="connsiteY3" fmla="*/ 61844 h 865809"/>
                <a:gd name="connsiteX4" fmla="*/ 4417 w 587513"/>
                <a:gd name="connsiteY4" fmla="*/ 0 h 865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13" h="865809">
                  <a:moveTo>
                    <a:pt x="4417" y="0"/>
                  </a:moveTo>
                  <a:cubicBezTo>
                    <a:pt x="2945" y="281241"/>
                    <a:pt x="1472" y="562481"/>
                    <a:pt x="0" y="843722"/>
                  </a:cubicBezTo>
                  <a:lnTo>
                    <a:pt x="587513" y="865809"/>
                  </a:lnTo>
                  <a:lnTo>
                    <a:pt x="574261" y="61844"/>
                  </a:lnTo>
                  <a:lnTo>
                    <a:pt x="4417" y="0"/>
                  </a:lnTo>
                  <a:close/>
                </a:path>
              </a:pathLst>
            </a:custGeom>
            <a:solidFill>
              <a:schemeClr val="bg1">
                <a:lumMod val="6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kumimoji="1" lang="ja-JP" altLang="en-US" sz="1200" b="0" i="0" u="none" strike="noStrike" kern="1200" cap="none" spc="0" normalizeH="0" baseline="0" noProof="0">
                <a:ln>
                  <a:noFill/>
                </a:ln>
                <a:solidFill>
                  <a:sysClr val="windowText" lastClr="000000"/>
                </a:solidFill>
                <a:effectLst/>
                <a:uLnTx/>
                <a:uFillTx/>
                <a:latin typeface="+mn-ea"/>
                <a:ea typeface="+mn-ea"/>
                <a:cs typeface="+mn-cs"/>
              </a:rPr>
              <a:t>サンク青山 </a:t>
            </a:r>
            <a: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t>②</a:t>
            </a:r>
            <a:r>
              <a:rPr lang="en-US" altLang="ja-JP" sz="1200" dirty="0">
                <a:solidFill>
                  <a:sysClr val="windowText" lastClr="000000"/>
                </a:solidFill>
                <a:latin typeface="+mn-ea"/>
                <a:ea typeface="+mn-ea"/>
              </a:rPr>
              <a:t> H2,060mm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W1,456mm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D2E5E62B-8EFF-4145-8058-8E3D8F5BACA2}"/>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pic>
        <p:nvPicPr>
          <p:cNvPr id="6" name="図 5" descr="マップ&#10;&#10;自動的に生成された説明">
            <a:extLst>
              <a:ext uri="{FF2B5EF4-FFF2-40B4-BE49-F238E27FC236}">
                <a16:creationId xmlns:a16="http://schemas.microsoft.com/office/drawing/2014/main" id="{B5A9EBA5-387B-FAF1-31C9-679F115A71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3488"/>
          </a:xfrm>
          <a:prstGeom prst="rect">
            <a:avLst/>
          </a:prstGeom>
        </p:spPr>
      </p:pic>
      <p:sp>
        <p:nvSpPr>
          <p:cNvPr id="7" name="テキスト プレースホルダー 14">
            <a:extLst>
              <a:ext uri="{FF2B5EF4-FFF2-40B4-BE49-F238E27FC236}">
                <a16:creationId xmlns:a16="http://schemas.microsoft.com/office/drawing/2014/main" id="{81EC3F8A-5DAA-15E3-F5BE-2D2E05CAF329}"/>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東京都港区南青山５丁目９−９</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15" name="正方形/長方形 14">
            <a:extLst>
              <a:ext uri="{FF2B5EF4-FFF2-40B4-BE49-F238E27FC236}">
                <a16:creationId xmlns:a16="http://schemas.microsoft.com/office/drawing/2014/main" id="{E680D5C6-9F72-FC2E-1B47-5AB733C487E6}"/>
              </a:ext>
            </a:extLst>
          </p:cNvPr>
          <p:cNvSpPr/>
          <p:nvPr/>
        </p:nvSpPr>
        <p:spPr>
          <a:xfrm rot="7240815">
            <a:off x="10190547" y="3220374"/>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75581C95-8DF5-1428-6A83-BDE710D93156}"/>
              </a:ext>
            </a:extLst>
          </p:cNvPr>
          <p:cNvCxnSpPr>
            <a:cxnSpLocks/>
          </p:cNvCxnSpPr>
          <p:nvPr/>
        </p:nvCxnSpPr>
        <p:spPr>
          <a:xfrm flipH="1" flipV="1">
            <a:off x="10390245" y="3297211"/>
            <a:ext cx="213186" cy="175945"/>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F1961C4-D597-2C43-4F28-BFDDCF36DFC2}"/>
              </a:ext>
            </a:extLst>
          </p:cNvPr>
          <p:cNvSpPr txBox="1"/>
          <p:nvPr/>
        </p:nvSpPr>
        <p:spPr>
          <a:xfrm>
            <a:off x="3089151" y="5822148"/>
            <a:ext cx="2236510" cy="246221"/>
          </a:xfrm>
          <a:prstGeom prst="rect">
            <a:avLst/>
          </a:prstGeom>
          <a:noFill/>
        </p:spPr>
        <p:txBody>
          <a:bodyPr wrap="none" rtlCol="0">
            <a:spAutoFit/>
          </a:bodyPr>
          <a:lstStyle/>
          <a:p>
            <a:r>
              <a:rPr kumimoji="1" lang="en-US" altLang="ja-JP" sz="1000" dirty="0"/>
              <a:t>※</a:t>
            </a:r>
            <a:r>
              <a:rPr kumimoji="1" lang="ja-JP" altLang="en-US" sz="1000"/>
              <a:t>広告面の前に電線がございます。</a:t>
            </a:r>
          </a:p>
        </p:txBody>
      </p:sp>
    </p:spTree>
    <p:extLst>
      <p:ext uri="{BB962C8B-B14F-4D97-AF65-F5344CB8AC3E}">
        <p14:creationId xmlns:p14="http://schemas.microsoft.com/office/powerpoint/2010/main" val="308237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4" name="図プレースホルダー 20" descr="店の中の道路&#10;&#10;低い精度で自動的に生成された説明">
            <a:extLst>
              <a:ext uri="{FF2B5EF4-FFF2-40B4-BE49-F238E27FC236}">
                <a16:creationId xmlns:a16="http://schemas.microsoft.com/office/drawing/2014/main" id="{61D8C6C4-3B82-7561-7D49-3CCF39DD885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089151" y="1796288"/>
            <a:ext cx="5204649" cy="3903487"/>
          </a:xfrm>
          <a:prstGeom prst="rect">
            <a:avLst/>
          </a:prstGeom>
        </p:spPr>
      </p:pic>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骨董通り</a:t>
            </a:r>
            <a:r>
              <a:rPr lang="en-US" altLang="ja-JP" sz="1200" b="1" dirty="0">
                <a:solidFill>
                  <a:srgbClr val="C00000"/>
                </a:solidFill>
                <a:latin typeface="+mn-ea"/>
                <a:ea typeface="+mn-ea"/>
              </a:rPr>
              <a:t>】 </a:t>
            </a:r>
          </a:p>
          <a:p>
            <a:pPr marL="0" lvl="0">
              <a:spcBef>
                <a:spcPts val="0"/>
              </a:spcBef>
              <a:defRPr/>
            </a:pPr>
            <a:r>
              <a:rPr kumimoji="1" lang="ja-JP" altLang="en-US" sz="1200" b="0" i="0" u="none" strike="noStrike" kern="1200" cap="none" spc="0" normalizeH="0" baseline="0" noProof="0">
                <a:ln>
                  <a:noFill/>
                </a:ln>
                <a:solidFill>
                  <a:sysClr val="windowText" lastClr="000000"/>
                </a:solidFill>
                <a:effectLst/>
                <a:uLnTx/>
                <a:uFillTx/>
                <a:latin typeface="+mn-ea"/>
                <a:ea typeface="+mn-ea"/>
                <a:cs typeface="+mn-cs"/>
              </a:rPr>
              <a:t>サンク青山 </a:t>
            </a:r>
            <a:r>
              <a:rPr lang="ja-JP" altLang="en-US" sz="1200">
                <a:solidFill>
                  <a:sysClr val="windowText" lastClr="000000"/>
                </a:solidFill>
                <a:latin typeface="+mn-ea"/>
                <a:ea typeface="+mn-ea"/>
              </a:rPr>
              <a:t>③</a:t>
            </a:r>
            <a:r>
              <a:rPr lang="en-US" altLang="ja-JP" sz="1200" dirty="0">
                <a:solidFill>
                  <a:sysClr val="windowText" lastClr="000000"/>
                </a:solidFill>
                <a:latin typeface="+mn-ea"/>
                <a:ea typeface="+mn-ea"/>
              </a:rPr>
              <a:t> H2,060mm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W728mm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ボックス 7">
            <a:extLst>
              <a:ext uri="{FF2B5EF4-FFF2-40B4-BE49-F238E27FC236}">
                <a16:creationId xmlns:a16="http://schemas.microsoft.com/office/drawing/2014/main" id="{D2E5E62B-8EFF-4145-8058-8E3D8F5BACA2}"/>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pic>
        <p:nvPicPr>
          <p:cNvPr id="6" name="図 5" descr="マップ&#10;&#10;自動的に生成された説明">
            <a:extLst>
              <a:ext uri="{FF2B5EF4-FFF2-40B4-BE49-F238E27FC236}">
                <a16:creationId xmlns:a16="http://schemas.microsoft.com/office/drawing/2014/main" id="{B5A9EBA5-387B-FAF1-31C9-679F115A71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9"/>
            <a:ext cx="3371291" cy="3903488"/>
          </a:xfrm>
          <a:prstGeom prst="rect">
            <a:avLst/>
          </a:prstGeom>
        </p:spPr>
      </p:pic>
      <p:sp>
        <p:nvSpPr>
          <p:cNvPr id="7" name="テキスト プレースホルダー 14">
            <a:extLst>
              <a:ext uri="{FF2B5EF4-FFF2-40B4-BE49-F238E27FC236}">
                <a16:creationId xmlns:a16="http://schemas.microsoft.com/office/drawing/2014/main" id="{81EC3F8A-5DAA-15E3-F5BE-2D2E05CAF329}"/>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東京都港区南青山５丁目９−９</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15" name="正方形/長方形 14">
            <a:extLst>
              <a:ext uri="{FF2B5EF4-FFF2-40B4-BE49-F238E27FC236}">
                <a16:creationId xmlns:a16="http://schemas.microsoft.com/office/drawing/2014/main" id="{E680D5C6-9F72-FC2E-1B47-5AB733C487E6}"/>
              </a:ext>
            </a:extLst>
          </p:cNvPr>
          <p:cNvSpPr/>
          <p:nvPr/>
        </p:nvSpPr>
        <p:spPr>
          <a:xfrm rot="7240815">
            <a:off x="10348162" y="3179198"/>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75581C95-8DF5-1428-6A83-BDE710D93156}"/>
              </a:ext>
            </a:extLst>
          </p:cNvPr>
          <p:cNvCxnSpPr>
            <a:cxnSpLocks/>
          </p:cNvCxnSpPr>
          <p:nvPr/>
        </p:nvCxnSpPr>
        <p:spPr>
          <a:xfrm flipH="1" flipV="1">
            <a:off x="10547860" y="3256035"/>
            <a:ext cx="213186" cy="175945"/>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1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4" name="図 3" descr="歩道でスケートボードをしている人&#10;&#10;低い精度で自動的に生成された説明">
            <a:extLst>
              <a:ext uri="{FF2B5EF4-FFF2-40B4-BE49-F238E27FC236}">
                <a16:creationId xmlns:a16="http://schemas.microsoft.com/office/drawing/2014/main" id="{9C19245D-DF55-2CEB-3C0E-CB2D5FAD23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4950" y="1793189"/>
            <a:ext cx="5208041" cy="3903487"/>
          </a:xfrm>
          <a:prstGeom prst="rect">
            <a:avLst/>
          </a:prstGeom>
        </p:spPr>
      </p:pic>
      <p:pic>
        <p:nvPicPr>
          <p:cNvPr id="10" name="図 9" descr="マップ&#10;&#10;自動的に生成された説明">
            <a:extLst>
              <a:ext uri="{FF2B5EF4-FFF2-40B4-BE49-F238E27FC236}">
                <a16:creationId xmlns:a16="http://schemas.microsoft.com/office/drawing/2014/main" id="{17010899-43CA-6FCE-FCE9-08F4AB9382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4" y="1793189"/>
            <a:ext cx="3371290" cy="3906586"/>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b="0" i="0">
                <a:effectLst/>
                <a:latin typeface="+mn-ea"/>
                <a:ea typeface="+mn-ea"/>
              </a:rPr>
              <a:t>東京都港区北青山３丁目９−２</a:t>
            </a:r>
            <a:endParaRPr kumimoji="1" lang="ja-JP" altLang="en-US" sz="1200" b="0" i="0" u="none" strike="noStrike" kern="1200" cap="none" spc="0" normalizeH="0" baseline="0" noProof="0">
              <a:ln>
                <a:noFill/>
              </a:ln>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表参道駅周辺</a:t>
            </a:r>
            <a:r>
              <a:rPr lang="en-US" altLang="ja-JP" sz="1200" b="1" dirty="0">
                <a:solidFill>
                  <a:srgbClr val="C00000"/>
                </a:solidFill>
                <a:latin typeface="+mn-ea"/>
                <a:ea typeface="+mn-ea"/>
              </a:rPr>
              <a:t>】 </a:t>
            </a:r>
          </a:p>
          <a:p>
            <a:pPr marL="0" lvl="0">
              <a:spcBef>
                <a:spcPts val="0"/>
              </a:spcBef>
              <a:defRPr/>
            </a:pPr>
            <a: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t>AQUA</a:t>
            </a:r>
            <a:r>
              <a:rPr kumimoji="1" lang="ja-JP" altLang="en-US" sz="1200" b="0" i="0" u="none" strike="noStrike" kern="1200" cap="none" spc="0" normalizeH="0" baseline="0" noProof="0">
                <a:ln>
                  <a:noFill/>
                </a:ln>
                <a:solidFill>
                  <a:sysClr val="windowText" lastClr="000000"/>
                </a:solidFill>
                <a:effectLst/>
                <a:uLnTx/>
                <a:uFillTx/>
                <a:latin typeface="+mn-ea"/>
                <a:ea typeface="+mn-ea"/>
                <a:cs typeface="+mn-cs"/>
              </a:rPr>
              <a:t>ビル</a:t>
            </a:r>
            <a:r>
              <a:rPr lang="en-US" altLang="ja-JP" sz="1200" dirty="0">
                <a:solidFill>
                  <a:sysClr val="windowText" lastClr="000000"/>
                </a:solidFill>
                <a:latin typeface="+mn-ea"/>
                <a:ea typeface="+mn-ea"/>
              </a:rPr>
              <a:t> H1,030mm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W2,912mm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テキスト ボックス 12">
            <a:extLst>
              <a:ext uri="{FF2B5EF4-FFF2-40B4-BE49-F238E27FC236}">
                <a16:creationId xmlns:a16="http://schemas.microsoft.com/office/drawing/2014/main" id="{7BB6EA34-FAE7-11AE-4FDA-BE65615122E6}"/>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5" name="正方形/長方形 14">
            <a:extLst>
              <a:ext uri="{FF2B5EF4-FFF2-40B4-BE49-F238E27FC236}">
                <a16:creationId xmlns:a16="http://schemas.microsoft.com/office/drawing/2014/main" id="{5DA637BA-25EE-8363-04DA-C2DF3689238F}"/>
              </a:ext>
            </a:extLst>
          </p:cNvPr>
          <p:cNvSpPr/>
          <p:nvPr/>
        </p:nvSpPr>
        <p:spPr>
          <a:xfrm rot="17860960">
            <a:off x="9161770" y="4437186"/>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231F0493-6C6E-54AE-C749-968542C55AAD}"/>
              </a:ext>
            </a:extLst>
          </p:cNvPr>
          <p:cNvCxnSpPr>
            <a:cxnSpLocks/>
          </p:cNvCxnSpPr>
          <p:nvPr/>
        </p:nvCxnSpPr>
        <p:spPr>
          <a:xfrm flipH="1" flipV="1">
            <a:off x="9353310" y="4488451"/>
            <a:ext cx="254851" cy="41774"/>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46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7B4D2BAF-1802-B841-98E8-8CCC9283180F}"/>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pic>
        <p:nvPicPr>
          <p:cNvPr id="29" name="Picture 2" descr="限定シューズ獲得のチャンス!? Sneakersnsuffオープン前の様子！ – SONAR TOKYO">
            <a:extLst>
              <a:ext uri="{FF2B5EF4-FFF2-40B4-BE49-F238E27FC236}">
                <a16:creationId xmlns:a16="http://schemas.microsoft.com/office/drawing/2014/main" id="{75D461B8-8933-0716-83D6-0B1BBA6DD86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85806" y="4320365"/>
            <a:ext cx="2674740" cy="200605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グループ化 25">
            <a:extLst>
              <a:ext uri="{FF2B5EF4-FFF2-40B4-BE49-F238E27FC236}">
                <a16:creationId xmlns:a16="http://schemas.microsoft.com/office/drawing/2014/main" id="{A9DFA2F4-7A8C-E24B-2F62-19607311E42C}"/>
              </a:ext>
            </a:extLst>
          </p:cNvPr>
          <p:cNvGrpSpPr/>
          <p:nvPr/>
        </p:nvGrpSpPr>
        <p:grpSpPr>
          <a:xfrm>
            <a:off x="3520444" y="4321050"/>
            <a:ext cx="2671158" cy="2004683"/>
            <a:chOff x="398349" y="1122929"/>
            <a:chExt cx="6502400" cy="4876800"/>
          </a:xfrm>
        </p:grpSpPr>
        <p:pic>
          <p:nvPicPr>
            <p:cNvPr id="27" name="図 26" descr="建物の間の道路&#10;&#10;中程度の精度で自動的に生成された説明">
              <a:extLst>
                <a:ext uri="{FF2B5EF4-FFF2-40B4-BE49-F238E27FC236}">
                  <a16:creationId xmlns:a16="http://schemas.microsoft.com/office/drawing/2014/main" id="{1FED7918-18BD-81BE-70F8-D2A7335C85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349" y="1122929"/>
              <a:ext cx="6502400" cy="4876800"/>
            </a:xfrm>
            <a:prstGeom prst="rect">
              <a:avLst/>
            </a:prstGeom>
          </p:spPr>
        </p:pic>
        <p:sp>
          <p:nvSpPr>
            <p:cNvPr id="28" name="フリーフォーム 27">
              <a:extLst>
                <a:ext uri="{FF2B5EF4-FFF2-40B4-BE49-F238E27FC236}">
                  <a16:creationId xmlns:a16="http://schemas.microsoft.com/office/drawing/2014/main" id="{7614CE55-B5B8-6C20-4E5B-B6025E4C9CDE}"/>
                </a:ext>
              </a:extLst>
            </p:cNvPr>
            <p:cNvSpPr/>
            <p:nvPr/>
          </p:nvSpPr>
          <p:spPr>
            <a:xfrm>
              <a:off x="1361168" y="2343217"/>
              <a:ext cx="4622800" cy="1388533"/>
            </a:xfrm>
            <a:custGeom>
              <a:avLst/>
              <a:gdLst>
                <a:gd name="connsiteX0" fmla="*/ 0 w 4622800"/>
                <a:gd name="connsiteY0" fmla="*/ 1388533 h 1388533"/>
                <a:gd name="connsiteX1" fmla="*/ 33867 w 4622800"/>
                <a:gd name="connsiteY1" fmla="*/ 982133 h 1388533"/>
                <a:gd name="connsiteX2" fmla="*/ 4572000 w 4622800"/>
                <a:gd name="connsiteY2" fmla="*/ 0 h 1388533"/>
                <a:gd name="connsiteX3" fmla="*/ 4622800 w 4622800"/>
                <a:gd name="connsiteY3" fmla="*/ 1117600 h 1388533"/>
                <a:gd name="connsiteX4" fmla="*/ 0 w 4622800"/>
                <a:gd name="connsiteY4" fmla="*/ 1388533 h 138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800" h="1388533">
                  <a:moveTo>
                    <a:pt x="0" y="1388533"/>
                  </a:moveTo>
                  <a:lnTo>
                    <a:pt x="33867" y="982133"/>
                  </a:lnTo>
                  <a:lnTo>
                    <a:pt x="4572000" y="0"/>
                  </a:lnTo>
                  <a:lnTo>
                    <a:pt x="4622800" y="1117600"/>
                  </a:lnTo>
                  <a:lnTo>
                    <a:pt x="0" y="1388533"/>
                  </a:lnTo>
                  <a:close/>
                </a:path>
              </a:pathLst>
            </a:custGeom>
            <a:solidFill>
              <a:schemeClr val="bg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n-ea"/>
              </a:endParaRPr>
            </a:p>
          </p:txBody>
        </p:sp>
      </p:grpSp>
      <p:sp>
        <p:nvSpPr>
          <p:cNvPr id="2" name="フローチャート: 手操作入力 24">
            <a:extLst>
              <a:ext uri="{FF2B5EF4-FFF2-40B4-BE49-F238E27FC236}">
                <a16:creationId xmlns:a16="http://schemas.microsoft.com/office/drawing/2014/main" id="{A706DC41-8E6E-8214-D52A-6A0AD2035F1C}"/>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6ABA6AD-6879-94D2-CCB2-00416E02C8A0}"/>
              </a:ext>
            </a:extLst>
          </p:cNvPr>
          <p:cNvSpPr txBox="1"/>
          <p:nvPr/>
        </p:nvSpPr>
        <p:spPr>
          <a:xfrm rot="16200000">
            <a:off x="-1347252" y="2469665"/>
            <a:ext cx="4910319" cy="1569660"/>
          </a:xfrm>
          <a:prstGeom prst="rect">
            <a:avLst/>
          </a:prstGeom>
          <a:noFill/>
        </p:spPr>
        <p:txBody>
          <a:bodyPr wrap="none" rtlCol="0">
            <a:spAutoFit/>
          </a:bodyPr>
          <a:lstStyle/>
          <a:p>
            <a:r>
              <a:rPr lang="en-US" altLang="ja-JP" sz="9600" b="1" dirty="0">
                <a:ln w="3175">
                  <a:noFill/>
                </a:ln>
                <a:solidFill>
                  <a:srgbClr val="F4D313"/>
                </a:solidFill>
              </a:rPr>
              <a:t>LINEUP</a:t>
            </a:r>
          </a:p>
        </p:txBody>
      </p:sp>
      <p:grpSp>
        <p:nvGrpSpPr>
          <p:cNvPr id="21" name="グループ化 20">
            <a:extLst>
              <a:ext uri="{FF2B5EF4-FFF2-40B4-BE49-F238E27FC236}">
                <a16:creationId xmlns:a16="http://schemas.microsoft.com/office/drawing/2014/main" id="{ADAEE059-5751-F175-623B-C554387E6539}"/>
              </a:ext>
            </a:extLst>
          </p:cNvPr>
          <p:cNvGrpSpPr/>
          <p:nvPr/>
        </p:nvGrpSpPr>
        <p:grpSpPr>
          <a:xfrm>
            <a:off x="3520443" y="755650"/>
            <a:ext cx="8138271" cy="3033136"/>
            <a:chOff x="3478860" y="85779"/>
            <a:chExt cx="8138271" cy="3033136"/>
          </a:xfrm>
        </p:grpSpPr>
        <p:pic>
          <p:nvPicPr>
            <p:cNvPr id="1026" name="Picture 2" descr="原宿】HARAJUKU WILD POSTING 原宿ワイルドポスティング｜SPACE  MEDIA｜全国のOOHメディアと最新OOHニュースの総合情報サイト">
              <a:extLst>
                <a:ext uri="{FF2B5EF4-FFF2-40B4-BE49-F238E27FC236}">
                  <a16:creationId xmlns:a16="http://schemas.microsoft.com/office/drawing/2014/main" id="{CB1D6982-F25F-A671-05B5-FADB46B06D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72950" y="85779"/>
              <a:ext cx="4044181" cy="3033136"/>
            </a:xfrm>
            <a:prstGeom prst="rect">
              <a:avLst/>
            </a:prstGeom>
            <a:noFill/>
            <a:extLst>
              <a:ext uri="{909E8E84-426E-40DD-AFC4-6F175D3DCCD1}">
                <a14:hiddenFill xmlns:a14="http://schemas.microsoft.com/office/drawing/2010/main">
                  <a:solidFill>
                    <a:srgbClr val="FFFFFF"/>
                  </a:solidFill>
                </a14:hiddenFill>
              </a:ext>
            </a:extLst>
          </p:spPr>
        </p:pic>
        <p:pic>
          <p:nvPicPr>
            <p:cNvPr id="4" name="図プレースホルダー 6">
              <a:extLst>
                <a:ext uri="{FF2B5EF4-FFF2-40B4-BE49-F238E27FC236}">
                  <a16:creationId xmlns:a16="http://schemas.microsoft.com/office/drawing/2014/main" id="{941EF0CD-5923-6C16-8FE5-58834C8FDEC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78860" y="85779"/>
              <a:ext cx="4044181" cy="3033136"/>
            </a:xfrm>
            <a:prstGeom prst="rect">
              <a:avLst/>
            </a:prstGeom>
          </p:spPr>
        </p:pic>
      </p:grpSp>
      <p:sp>
        <p:nvSpPr>
          <p:cNvPr id="6" name="テキスト ボックス 5">
            <a:extLst>
              <a:ext uri="{FF2B5EF4-FFF2-40B4-BE49-F238E27FC236}">
                <a16:creationId xmlns:a16="http://schemas.microsoft.com/office/drawing/2014/main" id="{C6B49BB6-D96E-F832-DC94-770A9272AD24}"/>
              </a:ext>
            </a:extLst>
          </p:cNvPr>
          <p:cNvSpPr txBox="1"/>
          <p:nvPr/>
        </p:nvSpPr>
        <p:spPr>
          <a:xfrm>
            <a:off x="4918003" y="383097"/>
            <a:ext cx="1249060" cy="369332"/>
          </a:xfrm>
          <a:prstGeom prst="rect">
            <a:avLst/>
          </a:prstGeom>
          <a:noFill/>
        </p:spPr>
        <p:txBody>
          <a:bodyPr wrap="none" rtlCol="0">
            <a:spAutoFit/>
          </a:bodyPr>
          <a:lstStyle/>
          <a:p>
            <a:pPr algn="ctr"/>
            <a:r>
              <a:rPr kumimoji="1" lang="en-US" altLang="ja-JP" b="1" dirty="0"/>
              <a:t>SHIBUYA</a:t>
            </a:r>
            <a:endParaRPr kumimoji="1" lang="ja-JP" altLang="en-US" b="1"/>
          </a:p>
        </p:txBody>
      </p:sp>
      <p:sp>
        <p:nvSpPr>
          <p:cNvPr id="7" name="テキスト ボックス 6">
            <a:extLst>
              <a:ext uri="{FF2B5EF4-FFF2-40B4-BE49-F238E27FC236}">
                <a16:creationId xmlns:a16="http://schemas.microsoft.com/office/drawing/2014/main" id="{C34B5F2E-6A4E-9A4E-2E9C-52E3274E492A}"/>
              </a:ext>
            </a:extLst>
          </p:cNvPr>
          <p:cNvSpPr txBox="1"/>
          <p:nvPr/>
        </p:nvSpPr>
        <p:spPr>
          <a:xfrm>
            <a:off x="8905493" y="383097"/>
            <a:ext cx="1462260" cy="369332"/>
          </a:xfrm>
          <a:prstGeom prst="rect">
            <a:avLst/>
          </a:prstGeom>
          <a:noFill/>
        </p:spPr>
        <p:txBody>
          <a:bodyPr wrap="none" rtlCol="0">
            <a:spAutoFit/>
          </a:bodyPr>
          <a:lstStyle/>
          <a:p>
            <a:pPr algn="ctr"/>
            <a:r>
              <a:rPr kumimoji="1" lang="en-US" altLang="ja-JP" b="1" dirty="0"/>
              <a:t>HARAJUKU</a:t>
            </a:r>
            <a:endParaRPr kumimoji="1" lang="ja-JP" altLang="en-US" b="1"/>
          </a:p>
        </p:txBody>
      </p:sp>
      <p:sp>
        <p:nvSpPr>
          <p:cNvPr id="11" name="テキスト ボックス 10">
            <a:extLst>
              <a:ext uri="{FF2B5EF4-FFF2-40B4-BE49-F238E27FC236}">
                <a16:creationId xmlns:a16="http://schemas.microsoft.com/office/drawing/2014/main" id="{34D6BCC0-5D32-9A72-EFDF-2D593ABA5309}"/>
              </a:ext>
            </a:extLst>
          </p:cNvPr>
          <p:cNvSpPr txBox="1"/>
          <p:nvPr/>
        </p:nvSpPr>
        <p:spPr>
          <a:xfrm>
            <a:off x="6938781" y="3953968"/>
            <a:ext cx="1342034" cy="369332"/>
          </a:xfrm>
          <a:prstGeom prst="rect">
            <a:avLst/>
          </a:prstGeom>
          <a:noFill/>
        </p:spPr>
        <p:txBody>
          <a:bodyPr wrap="none" rtlCol="0">
            <a:spAutoFit/>
          </a:bodyPr>
          <a:lstStyle/>
          <a:p>
            <a:pPr algn="ctr"/>
            <a:r>
              <a:rPr kumimoji="1" lang="en-US" altLang="ja-JP" b="1" dirty="0"/>
              <a:t>URAHARA</a:t>
            </a:r>
            <a:endParaRPr kumimoji="1" lang="ja-JP" altLang="en-US" b="1"/>
          </a:p>
        </p:txBody>
      </p:sp>
      <p:sp>
        <p:nvSpPr>
          <p:cNvPr id="13" name="テキスト ボックス 12">
            <a:extLst>
              <a:ext uri="{FF2B5EF4-FFF2-40B4-BE49-F238E27FC236}">
                <a16:creationId xmlns:a16="http://schemas.microsoft.com/office/drawing/2014/main" id="{599C9DFA-144B-982C-7033-19E6E64E6178}"/>
              </a:ext>
            </a:extLst>
          </p:cNvPr>
          <p:cNvSpPr txBox="1"/>
          <p:nvPr/>
        </p:nvSpPr>
        <p:spPr>
          <a:xfrm>
            <a:off x="3905354" y="3951720"/>
            <a:ext cx="1903085" cy="369332"/>
          </a:xfrm>
          <a:prstGeom prst="rect">
            <a:avLst/>
          </a:prstGeom>
          <a:noFill/>
        </p:spPr>
        <p:txBody>
          <a:bodyPr wrap="none" rtlCol="0">
            <a:spAutoFit/>
          </a:bodyPr>
          <a:lstStyle/>
          <a:p>
            <a:pPr algn="ctr"/>
            <a:r>
              <a:rPr kumimoji="1" lang="en-US" altLang="ja-JP" b="1" dirty="0"/>
              <a:t>OMOTESANDO</a:t>
            </a:r>
            <a:endParaRPr kumimoji="1" lang="ja-JP" altLang="en-US" b="1"/>
          </a:p>
        </p:txBody>
      </p:sp>
      <p:sp>
        <p:nvSpPr>
          <p:cNvPr id="15" name="テキスト ボックス 14">
            <a:extLst>
              <a:ext uri="{FF2B5EF4-FFF2-40B4-BE49-F238E27FC236}">
                <a16:creationId xmlns:a16="http://schemas.microsoft.com/office/drawing/2014/main" id="{1CAEF71E-1F44-68AD-DBB8-679508FE1A7F}"/>
              </a:ext>
            </a:extLst>
          </p:cNvPr>
          <p:cNvSpPr txBox="1"/>
          <p:nvPr/>
        </p:nvSpPr>
        <p:spPr>
          <a:xfrm>
            <a:off x="9430646" y="3951720"/>
            <a:ext cx="1794081" cy="369332"/>
          </a:xfrm>
          <a:prstGeom prst="rect">
            <a:avLst/>
          </a:prstGeom>
          <a:noFill/>
        </p:spPr>
        <p:txBody>
          <a:bodyPr wrap="none" rtlCol="0">
            <a:spAutoFit/>
          </a:bodyPr>
          <a:lstStyle/>
          <a:p>
            <a:pPr algn="ctr"/>
            <a:r>
              <a:rPr kumimoji="1" lang="en-US" altLang="ja-JP" b="1" dirty="0"/>
              <a:t>DAIKANYAMA</a:t>
            </a:r>
            <a:endParaRPr kumimoji="1" lang="ja-JP" altLang="en-US" b="1"/>
          </a:p>
        </p:txBody>
      </p:sp>
      <p:pic>
        <p:nvPicPr>
          <p:cNvPr id="1028" name="Picture 4" descr="原宿】URAHARA WILD POSTING 裏原ワイルドポスティング｜SPACE  MEDIA｜全国のOOHメディアと最新OOHニュースの総合情報サイト">
            <a:extLst>
              <a:ext uri="{FF2B5EF4-FFF2-40B4-BE49-F238E27FC236}">
                <a16:creationId xmlns:a16="http://schemas.microsoft.com/office/drawing/2014/main" id="{2BD8411C-FA02-4F62-F1B3-A6784483574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4949" y="4321052"/>
            <a:ext cx="2672909" cy="20046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0122B739-F1DB-CFBB-919E-264DD1AFD6DA}"/>
              </a:ext>
            </a:extLst>
          </p:cNvPr>
          <p:cNvSpPr txBox="1"/>
          <p:nvPr/>
        </p:nvSpPr>
        <p:spPr>
          <a:xfrm>
            <a:off x="8985806" y="6354282"/>
            <a:ext cx="3007555" cy="400110"/>
          </a:xfrm>
          <a:prstGeom prst="rect">
            <a:avLst/>
          </a:prstGeom>
          <a:noFill/>
        </p:spPr>
        <p:txBody>
          <a:bodyPr wrap="none" rtlCol="0">
            <a:spAutoFit/>
          </a:bodyPr>
          <a:lstStyle/>
          <a:p>
            <a:r>
              <a:rPr kumimoji="1" lang="en-US" altLang="ja-JP" sz="1000" dirty="0"/>
              <a:t>※</a:t>
            </a:r>
            <a:r>
              <a:rPr kumimoji="1" lang="ja-JP" altLang="en-US" sz="1000"/>
              <a:t>各プランは下記</a:t>
            </a:r>
            <a:r>
              <a:rPr kumimoji="1" lang="en-US" altLang="ja-JP" sz="1000" dirty="0"/>
              <a:t>URL</a:t>
            </a:r>
            <a:r>
              <a:rPr kumimoji="1" lang="ja-JP" altLang="en-US" sz="1000"/>
              <a:t>よりご確認いただけま</a:t>
            </a:r>
            <a:r>
              <a:rPr lang="ja-JP" altLang="en-US" sz="1000"/>
              <a:t>す。</a:t>
            </a:r>
            <a:endParaRPr lang="en-US" altLang="ja-JP" sz="1000" dirty="0"/>
          </a:p>
          <a:p>
            <a:r>
              <a:rPr kumimoji="1" lang="en" altLang="ja-JP" sz="1000" dirty="0">
                <a:hlinkClick r:id="rId8"/>
              </a:rPr>
              <a:t>https://wildposting.jp/</a:t>
            </a:r>
            <a:endParaRPr kumimoji="1" lang="en" altLang="ja-JP" sz="1000" dirty="0"/>
          </a:p>
        </p:txBody>
      </p:sp>
    </p:spTree>
    <p:extLst>
      <p:ext uri="{BB962C8B-B14F-4D97-AF65-F5344CB8AC3E}">
        <p14:creationId xmlns:p14="http://schemas.microsoft.com/office/powerpoint/2010/main" val="4294929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5" name="図 4" descr="建物, 屋外, 歩道, 男 が含まれている画像&#10;&#10;自動的に生成された説明">
            <a:extLst>
              <a:ext uri="{FF2B5EF4-FFF2-40B4-BE49-F238E27FC236}">
                <a16:creationId xmlns:a16="http://schemas.microsoft.com/office/drawing/2014/main" id="{5C1ABA49-6E43-0CEB-24EC-267E3015AC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4950" y="1815396"/>
            <a:ext cx="5254874" cy="3941156"/>
          </a:xfrm>
          <a:prstGeom prst="rect">
            <a:avLst/>
          </a:prstGeom>
        </p:spPr>
      </p:pic>
      <p:pic>
        <p:nvPicPr>
          <p:cNvPr id="4" name="図 3">
            <a:extLst>
              <a:ext uri="{FF2B5EF4-FFF2-40B4-BE49-F238E27FC236}">
                <a16:creationId xmlns:a16="http://schemas.microsoft.com/office/drawing/2014/main" id="{B9D3B229-FE82-0A47-85BE-36639F19E3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4" y="1793188"/>
            <a:ext cx="3371290" cy="3906587"/>
          </a:xfrm>
          <a:prstGeom prst="rect">
            <a:avLst/>
          </a:prstGeom>
        </p:spPr>
      </p:pic>
      <p:sp>
        <p:nvSpPr>
          <p:cNvPr id="11" name="テキスト プレースホルダー 14">
            <a:extLst>
              <a:ext uri="{FF2B5EF4-FFF2-40B4-BE49-F238E27FC236}">
                <a16:creationId xmlns:a16="http://schemas.microsoft.com/office/drawing/2014/main" id="{16097C40-F1AF-6A8A-4DE7-89565E4F53BB}"/>
              </a:ext>
            </a:extLst>
          </p:cNvPr>
          <p:cNvSpPr txBox="1">
            <a:spLocks/>
          </p:cNvSpPr>
          <p:nvPr/>
        </p:nvSpPr>
        <p:spPr>
          <a:xfrm>
            <a:off x="8299602" y="5822148"/>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b="0" i="0">
                <a:effectLst/>
                <a:latin typeface="+mn-ea"/>
                <a:ea typeface="+mn-ea"/>
              </a:rPr>
              <a:t>東京都港区北青山３</a:t>
            </a:r>
            <a:r>
              <a:rPr lang="en-US" altLang="ja-JP" sz="1200" b="0" i="0" dirty="0">
                <a:effectLst/>
                <a:latin typeface="+mn-ea"/>
                <a:ea typeface="+mn-ea"/>
              </a:rPr>
              <a:t>-</a:t>
            </a:r>
            <a:r>
              <a:rPr lang="ja-JP" altLang="en-US" sz="1200" b="0" i="0">
                <a:effectLst/>
                <a:latin typeface="+mn-ea"/>
                <a:ea typeface="+mn-ea"/>
              </a:rPr>
              <a:t>５</a:t>
            </a:r>
            <a:endParaRPr kumimoji="1" lang="ja-JP" altLang="en-US" sz="1200" b="0" i="0" u="none" strike="noStrike" kern="1200" cap="none" spc="0" normalizeH="0" baseline="0" noProof="0">
              <a:ln>
                <a:noFill/>
              </a:ln>
              <a:effectLst/>
              <a:uLnTx/>
              <a:uFillTx/>
              <a:latin typeface="+mn-ea"/>
              <a:ea typeface="+mn-ea"/>
              <a:cs typeface="+mn-cs"/>
            </a:endParaRPr>
          </a:p>
        </p:txBody>
      </p:sp>
      <p:sp>
        <p:nvSpPr>
          <p:cNvPr id="9" name="テキスト プレースホルダー 10">
            <a:extLst>
              <a:ext uri="{FF2B5EF4-FFF2-40B4-BE49-F238E27FC236}">
                <a16:creationId xmlns:a16="http://schemas.microsoft.com/office/drawing/2014/main" id="{1EAB0BF5-579A-0EA2-DDA2-87998BB52A3B}"/>
              </a:ext>
            </a:extLst>
          </p:cNvPr>
          <p:cNvSpPr txBox="1">
            <a:spLocks/>
          </p:cNvSpPr>
          <p:nvPr/>
        </p:nvSpPr>
        <p:spPr>
          <a:xfrm>
            <a:off x="3094950" y="1202642"/>
            <a:ext cx="3565192" cy="319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lvl="0">
              <a:spcBef>
                <a:spcPts val="0"/>
              </a:spcBef>
              <a:defRPr/>
            </a:pPr>
            <a:r>
              <a:rPr lang="en-US" altLang="ja-JP" sz="1200" b="1" dirty="0">
                <a:solidFill>
                  <a:srgbClr val="C00000"/>
                </a:solidFill>
                <a:latin typeface="+mn-ea"/>
                <a:ea typeface="+mn-ea"/>
              </a:rPr>
              <a:t>【</a:t>
            </a:r>
            <a:r>
              <a:rPr lang="ja-JP" altLang="en-US" sz="1200" b="1">
                <a:solidFill>
                  <a:srgbClr val="C00000"/>
                </a:solidFill>
                <a:latin typeface="+mn-ea"/>
                <a:ea typeface="+mn-ea"/>
              </a:rPr>
              <a:t>表参道駅周辺</a:t>
            </a:r>
            <a:r>
              <a:rPr lang="en-US" altLang="ja-JP" sz="1200" b="1" dirty="0">
                <a:solidFill>
                  <a:srgbClr val="C00000"/>
                </a:solidFill>
                <a:latin typeface="+mn-ea"/>
                <a:ea typeface="+mn-ea"/>
              </a:rPr>
              <a:t>】 </a:t>
            </a:r>
          </a:p>
          <a:p>
            <a:pPr marL="0" lvl="0">
              <a:spcBef>
                <a:spcPts val="0"/>
              </a:spcBef>
              <a:defRPr/>
            </a:pPr>
            <a:r>
              <a:rPr lang="ja-JP" altLang="en-US" sz="1200">
                <a:solidFill>
                  <a:sysClr val="windowText" lastClr="000000"/>
                </a:solidFill>
                <a:latin typeface="+mn-ea"/>
                <a:ea typeface="+mn-ea"/>
              </a:rPr>
              <a:t>カプリ北青山</a:t>
            </a:r>
            <a:r>
              <a:rPr lang="en-US" altLang="ja-JP" sz="1200" dirty="0">
                <a:solidFill>
                  <a:sysClr val="windowText" lastClr="000000"/>
                </a:solidFill>
                <a:latin typeface="+mn-ea"/>
                <a:ea typeface="+mn-ea"/>
              </a:rPr>
              <a:t> H3,090mm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W2,184mm</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 name="テキスト ボックス 12">
            <a:extLst>
              <a:ext uri="{FF2B5EF4-FFF2-40B4-BE49-F238E27FC236}">
                <a16:creationId xmlns:a16="http://schemas.microsoft.com/office/drawing/2014/main" id="{7BB6EA34-FAE7-11AE-4FDA-BE65615122E6}"/>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5" name="正方形/長方形 14">
            <a:extLst>
              <a:ext uri="{FF2B5EF4-FFF2-40B4-BE49-F238E27FC236}">
                <a16:creationId xmlns:a16="http://schemas.microsoft.com/office/drawing/2014/main" id="{5DA637BA-25EE-8363-04DA-C2DF3689238F}"/>
              </a:ext>
            </a:extLst>
          </p:cNvPr>
          <p:cNvSpPr/>
          <p:nvPr/>
        </p:nvSpPr>
        <p:spPr>
          <a:xfrm rot="12924891">
            <a:off x="10954610" y="2736813"/>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6" name="直線矢印コネクタ 15">
            <a:extLst>
              <a:ext uri="{FF2B5EF4-FFF2-40B4-BE49-F238E27FC236}">
                <a16:creationId xmlns:a16="http://schemas.microsoft.com/office/drawing/2014/main" id="{231F0493-6C6E-54AE-C749-968542C55AAD}"/>
              </a:ext>
            </a:extLst>
          </p:cNvPr>
          <p:cNvCxnSpPr>
            <a:cxnSpLocks/>
          </p:cNvCxnSpPr>
          <p:nvPr/>
        </p:nvCxnSpPr>
        <p:spPr>
          <a:xfrm flipH="1">
            <a:off x="11133577" y="2549573"/>
            <a:ext cx="227342" cy="234950"/>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41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F45E466-6BAB-3B43-A332-8D5BC2E0883C}"/>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bg1">
                  <a:lumMod val="85000"/>
                </a:schemeClr>
              </a:solidFill>
              <a:latin typeface="+mn-ea"/>
            </a:endParaRPr>
          </a:p>
        </p:txBody>
      </p:sp>
      <p:sp>
        <p:nvSpPr>
          <p:cNvPr id="8" name="フローチャート: 手操作入力 24">
            <a:extLst>
              <a:ext uri="{FF2B5EF4-FFF2-40B4-BE49-F238E27FC236}">
                <a16:creationId xmlns:a16="http://schemas.microsoft.com/office/drawing/2014/main" id="{6942B97F-AEA2-8FB2-F0F8-6C3D565B445D}"/>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 name="テキスト ボックス 2">
            <a:extLst>
              <a:ext uri="{FF2B5EF4-FFF2-40B4-BE49-F238E27FC236}">
                <a16:creationId xmlns:a16="http://schemas.microsoft.com/office/drawing/2014/main" id="{7F1479FD-F3E8-D660-6A4F-DB5BB84E3DD8}"/>
              </a:ext>
            </a:extLst>
          </p:cNvPr>
          <p:cNvSpPr txBox="1"/>
          <p:nvPr/>
        </p:nvSpPr>
        <p:spPr>
          <a:xfrm>
            <a:off x="3171926" y="1601767"/>
            <a:ext cx="8378366" cy="1379352"/>
          </a:xfrm>
          <a:prstGeom prst="rect">
            <a:avLst/>
          </a:prstGeom>
          <a:noFill/>
        </p:spPr>
        <p:txBody>
          <a:bodyPr wrap="square" rtlCol="0">
            <a:spAutoFit/>
          </a:bodyPr>
          <a:lstStyle/>
          <a:p>
            <a:pPr>
              <a:lnSpc>
                <a:spcPct val="125000"/>
              </a:lnSpc>
              <a:spcBef>
                <a:spcPct val="20000"/>
              </a:spcBef>
              <a:defRPr/>
            </a:pPr>
            <a:r>
              <a:rPr lang="ja-JP" altLang="en-US" sz="1200" b="1" u="sng">
                <a:latin typeface="+mn-ea"/>
              </a:rPr>
              <a:t>◆港区景観条例について</a:t>
            </a:r>
            <a:endParaRPr lang="en-US" altLang="ja-JP" sz="1200" b="1" u="sng" dirty="0">
              <a:latin typeface="+mn-ea"/>
            </a:endParaRPr>
          </a:p>
          <a:p>
            <a:pPr>
              <a:lnSpc>
                <a:spcPct val="125000"/>
              </a:lnSpc>
              <a:spcBef>
                <a:spcPct val="20000"/>
              </a:spcBef>
              <a:defRPr/>
            </a:pPr>
            <a:r>
              <a:rPr lang="ja-JP" altLang="en-US" sz="1200" b="1">
                <a:latin typeface="+mn-ea"/>
              </a:rPr>
              <a:t>・港区によるビジュアル審査がございます。ラフデザインを掲出開始の</a:t>
            </a:r>
            <a:r>
              <a:rPr lang="en-US" altLang="ja-JP" sz="1200" b="1" dirty="0">
                <a:latin typeface="+mn-ea"/>
              </a:rPr>
              <a:t>2.5</a:t>
            </a:r>
            <a:r>
              <a:rPr lang="ja-JP" altLang="en-US" sz="1200" b="1">
                <a:latin typeface="+mn-ea"/>
              </a:rPr>
              <a:t>ヶ月前までにご提出ください（ご相談）</a:t>
            </a:r>
            <a:endParaRPr lang="en-US" altLang="ja-JP" sz="1200" b="1" dirty="0">
              <a:latin typeface="+mn-ea"/>
            </a:endParaRPr>
          </a:p>
          <a:p>
            <a:pPr>
              <a:lnSpc>
                <a:spcPct val="125000"/>
              </a:lnSpc>
              <a:spcBef>
                <a:spcPct val="20000"/>
              </a:spcBef>
              <a:defRPr/>
            </a:pPr>
            <a:r>
              <a:rPr lang="ja-JP" altLang="en-US" sz="1200" b="1">
                <a:latin typeface="+mn-ea"/>
              </a:rPr>
              <a:t>・景観事前協議にて承認となったビジュアルのみ掲出が可能です。協議内容によってはアドバイザーの助言に応じて</a:t>
            </a:r>
            <a:endParaRPr lang="en-US" altLang="ja-JP" sz="1200" b="1" dirty="0">
              <a:latin typeface="+mn-ea"/>
            </a:endParaRPr>
          </a:p>
          <a:p>
            <a:pPr>
              <a:lnSpc>
                <a:spcPct val="125000"/>
              </a:lnSpc>
              <a:spcBef>
                <a:spcPct val="20000"/>
              </a:spcBef>
              <a:defRPr/>
            </a:pPr>
            <a:r>
              <a:rPr lang="ja-JP" altLang="en-US" sz="1200" b="1">
                <a:latin typeface="+mn-ea"/>
              </a:rPr>
              <a:t>　複数回の修正を行っていただくことがございます。</a:t>
            </a:r>
            <a:endParaRPr lang="en-US" altLang="ja-JP" sz="1200" b="1" dirty="0">
              <a:latin typeface="+mn-ea"/>
            </a:endParaRPr>
          </a:p>
          <a:p>
            <a:pPr>
              <a:lnSpc>
                <a:spcPct val="125000"/>
              </a:lnSpc>
              <a:spcBef>
                <a:spcPct val="20000"/>
              </a:spcBef>
              <a:defRPr/>
            </a:pPr>
            <a:r>
              <a:rPr lang="ja-JP" altLang="en-US" sz="1200" b="1">
                <a:solidFill>
                  <a:srgbClr val="C00000"/>
                </a:solidFill>
                <a:latin typeface="+mn-ea"/>
              </a:rPr>
              <a:t>・ビジュアルによっては掲出できない可能性がございますので、ビジュアルの内容が決定後のお申込みとなります。</a:t>
            </a:r>
            <a:endParaRPr lang="en-US" altLang="ja-JP" sz="1200" b="1" dirty="0">
              <a:solidFill>
                <a:srgbClr val="C00000"/>
              </a:solidFill>
              <a:latin typeface="+mn-ea"/>
            </a:endParaRPr>
          </a:p>
        </p:txBody>
      </p:sp>
      <p:sp>
        <p:nvSpPr>
          <p:cNvPr id="10" name="テキスト ボックス 9">
            <a:extLst>
              <a:ext uri="{FF2B5EF4-FFF2-40B4-BE49-F238E27FC236}">
                <a16:creationId xmlns:a16="http://schemas.microsoft.com/office/drawing/2014/main" id="{09FFB481-F8DA-1A66-0FBC-36529BFCD9B5}"/>
              </a:ext>
            </a:extLst>
          </p:cNvPr>
          <p:cNvSpPr txBox="1"/>
          <p:nvPr/>
        </p:nvSpPr>
        <p:spPr>
          <a:xfrm rot="16200000">
            <a:off x="-1865020" y="2592775"/>
            <a:ext cx="5945858" cy="1323439"/>
          </a:xfrm>
          <a:prstGeom prst="rect">
            <a:avLst/>
          </a:prstGeom>
          <a:noFill/>
        </p:spPr>
        <p:txBody>
          <a:bodyPr wrap="none" rtlCol="0">
            <a:spAutoFit/>
          </a:bodyPr>
          <a:lstStyle/>
          <a:p>
            <a:r>
              <a:rPr lang="en-US" altLang="ja-JP" sz="8000" b="1" dirty="0">
                <a:ln w="3175">
                  <a:noFill/>
                </a:ln>
                <a:solidFill>
                  <a:srgbClr val="F4D313"/>
                </a:solidFill>
                <a:latin typeface="+mn-ea"/>
              </a:rPr>
              <a:t>SCHEDULE</a:t>
            </a:r>
          </a:p>
        </p:txBody>
      </p:sp>
      <p:sp>
        <p:nvSpPr>
          <p:cNvPr id="18" name="Google Shape;201;p12">
            <a:extLst>
              <a:ext uri="{FF2B5EF4-FFF2-40B4-BE49-F238E27FC236}">
                <a16:creationId xmlns:a16="http://schemas.microsoft.com/office/drawing/2014/main" id="{0213AF52-9A5F-6F5A-7F48-7DBCF4339540}"/>
              </a:ext>
            </a:extLst>
          </p:cNvPr>
          <p:cNvSpPr/>
          <p:nvPr/>
        </p:nvSpPr>
        <p:spPr>
          <a:xfrm>
            <a:off x="3551329" y="3471488"/>
            <a:ext cx="1372924"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港区への</a:t>
            </a:r>
          </a:p>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事前デザイン相談</a:t>
            </a:r>
            <a:endParaRPr lang="ja-JP" altLang="en-US" sz="1000" b="1" i="0" u="none" strike="noStrike" cap="none" dirty="0">
              <a:latin typeface="+mn-ea"/>
              <a:cs typeface="Calibri"/>
              <a:sym typeface="Calibri"/>
            </a:endParaRPr>
          </a:p>
        </p:txBody>
      </p:sp>
      <p:sp>
        <p:nvSpPr>
          <p:cNvPr id="4" name="Google Shape;201;p12">
            <a:extLst>
              <a:ext uri="{FF2B5EF4-FFF2-40B4-BE49-F238E27FC236}">
                <a16:creationId xmlns:a16="http://schemas.microsoft.com/office/drawing/2014/main" id="{C0DB8C0E-8E49-A8E0-089A-87849C90F16D}"/>
              </a:ext>
            </a:extLst>
          </p:cNvPr>
          <p:cNvSpPr/>
          <p:nvPr/>
        </p:nvSpPr>
        <p:spPr>
          <a:xfrm>
            <a:off x="5093796" y="3471488"/>
            <a:ext cx="1644271"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港区への</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デザイン審査・景観協議</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altLang="ja-JP" sz="1000" b="1" dirty="0">
                <a:latin typeface="+mn-ea"/>
                <a:cs typeface="Calibri"/>
                <a:sym typeface="Calibri"/>
              </a:rPr>
              <a:t>2</a:t>
            </a:r>
            <a:r>
              <a:rPr lang="ja-JP" altLang="en-US" sz="1000" b="1">
                <a:latin typeface="+mn-ea"/>
                <a:cs typeface="Calibri"/>
                <a:sym typeface="Calibri"/>
              </a:rPr>
              <a:t>週間</a:t>
            </a:r>
            <a:endParaRPr sz="1000" b="1" i="0" u="none" strike="noStrike" cap="none" dirty="0">
              <a:latin typeface="+mn-ea"/>
              <a:cs typeface="Calibri"/>
              <a:sym typeface="Calibri"/>
            </a:endParaRPr>
          </a:p>
        </p:txBody>
      </p:sp>
      <p:grpSp>
        <p:nvGrpSpPr>
          <p:cNvPr id="11" name="グループ化 10">
            <a:extLst>
              <a:ext uri="{FF2B5EF4-FFF2-40B4-BE49-F238E27FC236}">
                <a16:creationId xmlns:a16="http://schemas.microsoft.com/office/drawing/2014/main" id="{4329ED0B-1B5A-E266-2024-14D5D071058D}"/>
              </a:ext>
            </a:extLst>
          </p:cNvPr>
          <p:cNvGrpSpPr/>
          <p:nvPr/>
        </p:nvGrpSpPr>
        <p:grpSpPr>
          <a:xfrm>
            <a:off x="4484557" y="4089966"/>
            <a:ext cx="1022142" cy="734166"/>
            <a:chOff x="3971346" y="4314857"/>
            <a:chExt cx="1022142" cy="734166"/>
          </a:xfrm>
        </p:grpSpPr>
        <p:sp>
          <p:nvSpPr>
            <p:cNvPr id="32" name="Google Shape;201;p12">
              <a:extLst>
                <a:ext uri="{FF2B5EF4-FFF2-40B4-BE49-F238E27FC236}">
                  <a16:creationId xmlns:a16="http://schemas.microsoft.com/office/drawing/2014/main" id="{D4065548-02D8-00CE-2DEB-2B914BCF7F41}"/>
                </a:ext>
              </a:extLst>
            </p:cNvPr>
            <p:cNvSpPr/>
            <p:nvPr/>
          </p:nvSpPr>
          <p:spPr>
            <a:xfrm rot="16200000">
              <a:off x="4099631" y="4236290"/>
              <a:ext cx="734166" cy="891300"/>
            </a:xfrm>
            <a:prstGeom prst="homePlate">
              <a:avLst>
                <a:gd name="adj" fmla="val 22728"/>
              </a:avLst>
            </a:prstGeom>
            <a:solidFill>
              <a:schemeClr val="tx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dirty="0">
                <a:solidFill>
                  <a:srgbClr val="FFFFFF"/>
                </a:solidFill>
                <a:latin typeface="+mn-ea"/>
                <a:cs typeface="Calibri"/>
                <a:sym typeface="Calibri"/>
              </a:endParaRPr>
            </a:p>
          </p:txBody>
        </p:sp>
        <p:sp>
          <p:nvSpPr>
            <p:cNvPr id="6" name="Google Shape;203;p12">
              <a:extLst>
                <a:ext uri="{FF2B5EF4-FFF2-40B4-BE49-F238E27FC236}">
                  <a16:creationId xmlns:a16="http://schemas.microsoft.com/office/drawing/2014/main" id="{88B9E15D-2C29-CF66-1E3E-668F8DFD7614}"/>
                </a:ext>
              </a:extLst>
            </p:cNvPr>
            <p:cNvSpPr txBox="1"/>
            <p:nvPr/>
          </p:nvSpPr>
          <p:spPr>
            <a:xfrm>
              <a:off x="3971346" y="4552277"/>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altLang="en-US" sz="1000" b="1" i="0" u="none" strike="noStrike" cap="none">
                  <a:solidFill>
                    <a:schemeClr val="bg1"/>
                  </a:solidFill>
                  <a:latin typeface="+mn-ea"/>
                  <a:cs typeface="Arial"/>
                  <a:sym typeface="Arial"/>
                </a:rPr>
                <a:t>お申し込み</a:t>
              </a:r>
              <a:endParaRPr lang="en-US" altLang="ja-JP" sz="10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altLang="ja-JP" sz="1000" b="1" dirty="0">
                  <a:solidFill>
                    <a:schemeClr val="bg1"/>
                  </a:solidFill>
                  <a:latin typeface="+mn-ea"/>
                  <a:cs typeface="Arial"/>
                  <a:sym typeface="Arial"/>
                </a:rPr>
                <a:t>2</a:t>
              </a:r>
              <a:r>
                <a:rPr lang="ja-JP" altLang="en-US" sz="1000" b="1">
                  <a:solidFill>
                    <a:schemeClr val="bg1"/>
                  </a:solidFill>
                  <a:latin typeface="+mn-ea"/>
                  <a:cs typeface="Arial"/>
                  <a:sym typeface="Arial"/>
                </a:rPr>
                <a:t>ヶ月前</a:t>
              </a:r>
              <a:endParaRPr lang="en-US" altLang="ja-JP" sz="1000" b="1" i="0" u="none" strike="noStrike" cap="none" dirty="0">
                <a:solidFill>
                  <a:schemeClr val="bg1"/>
                </a:solidFill>
                <a:latin typeface="+mn-ea"/>
                <a:cs typeface="Arial"/>
                <a:sym typeface="Arial"/>
              </a:endParaRPr>
            </a:p>
          </p:txBody>
        </p:sp>
      </p:grpSp>
      <p:grpSp>
        <p:nvGrpSpPr>
          <p:cNvPr id="5" name="グループ化 4">
            <a:extLst>
              <a:ext uri="{FF2B5EF4-FFF2-40B4-BE49-F238E27FC236}">
                <a16:creationId xmlns:a16="http://schemas.microsoft.com/office/drawing/2014/main" id="{519C2E9D-4776-6264-C8E9-6199C4E1F2AD}"/>
              </a:ext>
            </a:extLst>
          </p:cNvPr>
          <p:cNvGrpSpPr/>
          <p:nvPr/>
        </p:nvGrpSpPr>
        <p:grpSpPr>
          <a:xfrm>
            <a:off x="7434541" y="3483094"/>
            <a:ext cx="1022142" cy="1341038"/>
            <a:chOff x="6273587" y="3704588"/>
            <a:chExt cx="1022142" cy="1341038"/>
          </a:xfrm>
        </p:grpSpPr>
        <p:cxnSp>
          <p:nvCxnSpPr>
            <p:cNvPr id="34" name="直線コネクタ 33">
              <a:extLst>
                <a:ext uri="{FF2B5EF4-FFF2-40B4-BE49-F238E27FC236}">
                  <a16:creationId xmlns:a16="http://schemas.microsoft.com/office/drawing/2014/main" id="{5979F1F7-3CE9-C103-27A1-0BE0FAEC5657}"/>
                </a:ext>
              </a:extLst>
            </p:cNvPr>
            <p:cNvCxnSpPr>
              <a:cxnSpLocks/>
            </p:cNvCxnSpPr>
            <p:nvPr/>
          </p:nvCxnSpPr>
          <p:spPr>
            <a:xfrm>
              <a:off x="6787093" y="3704588"/>
              <a:ext cx="0" cy="59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Google Shape;201;p12">
              <a:extLst>
                <a:ext uri="{FF2B5EF4-FFF2-40B4-BE49-F238E27FC236}">
                  <a16:creationId xmlns:a16="http://schemas.microsoft.com/office/drawing/2014/main" id="{73ABAD61-9FE5-111D-C04C-F75F7420D8FA}"/>
                </a:ext>
              </a:extLst>
            </p:cNvPr>
            <p:cNvSpPr/>
            <p:nvPr/>
          </p:nvSpPr>
          <p:spPr>
            <a:xfrm rot="16200000">
              <a:off x="6420010" y="4232893"/>
              <a:ext cx="734166" cy="891300"/>
            </a:xfrm>
            <a:prstGeom prst="homePlate">
              <a:avLst>
                <a:gd name="adj" fmla="val 22728"/>
              </a:avLst>
            </a:prstGeom>
            <a:solidFill>
              <a:schemeClr val="tx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dirty="0">
                <a:solidFill>
                  <a:srgbClr val="FFFFFF"/>
                </a:solidFill>
                <a:latin typeface="+mn-ea"/>
                <a:cs typeface="Calibri"/>
                <a:sym typeface="Calibri"/>
              </a:endParaRPr>
            </a:p>
          </p:txBody>
        </p:sp>
        <p:sp>
          <p:nvSpPr>
            <p:cNvPr id="36" name="Google Shape;203;p12">
              <a:extLst>
                <a:ext uri="{FF2B5EF4-FFF2-40B4-BE49-F238E27FC236}">
                  <a16:creationId xmlns:a16="http://schemas.microsoft.com/office/drawing/2014/main" id="{BB00CFDF-BD9F-36D8-D3A0-53C98DF6E56F}"/>
                </a:ext>
              </a:extLst>
            </p:cNvPr>
            <p:cNvSpPr txBox="1"/>
            <p:nvPr/>
          </p:nvSpPr>
          <p:spPr>
            <a:xfrm>
              <a:off x="6273587" y="4548880"/>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altLang="en-US" sz="1000" b="1" i="0" u="none" strike="noStrike" cap="none">
                  <a:solidFill>
                    <a:schemeClr val="bg1"/>
                  </a:solidFill>
                  <a:latin typeface="+mn-ea"/>
                  <a:cs typeface="Arial"/>
                  <a:sym typeface="Arial"/>
                </a:rPr>
                <a:t>データ入稿</a:t>
              </a:r>
              <a:endParaRPr lang="en-US" altLang="ja-JP" sz="10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dirty="0">
                  <a:solidFill>
                    <a:schemeClr val="bg1"/>
                  </a:solidFill>
                  <a:latin typeface="+mn-ea"/>
                  <a:cs typeface="Arial"/>
                  <a:sym typeface="Arial"/>
                </a:rPr>
                <a:t>1ヶ月前</a:t>
              </a:r>
              <a:endParaRPr sz="1000" b="1" i="0" u="none" strike="noStrike" cap="none" dirty="0">
                <a:solidFill>
                  <a:schemeClr val="bg1"/>
                </a:solidFill>
                <a:latin typeface="+mn-ea"/>
                <a:cs typeface="Arial"/>
                <a:sym typeface="Arial"/>
              </a:endParaRPr>
            </a:p>
          </p:txBody>
        </p:sp>
      </p:grpSp>
      <p:sp>
        <p:nvSpPr>
          <p:cNvPr id="37" name="Google Shape;201;p12">
            <a:extLst>
              <a:ext uri="{FF2B5EF4-FFF2-40B4-BE49-F238E27FC236}">
                <a16:creationId xmlns:a16="http://schemas.microsoft.com/office/drawing/2014/main" id="{BB6DFB21-BDF3-DF28-D399-EEAA7A839460}"/>
              </a:ext>
            </a:extLst>
          </p:cNvPr>
          <p:cNvSpPr/>
          <p:nvPr/>
        </p:nvSpPr>
        <p:spPr>
          <a:xfrm>
            <a:off x="8049235" y="3471488"/>
            <a:ext cx="812864"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初校</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1" dirty="0">
                <a:latin typeface="+mn-ea"/>
                <a:cs typeface="Calibri"/>
                <a:sym typeface="Calibri"/>
              </a:rPr>
              <a:t>1週間</a:t>
            </a:r>
            <a:endParaRPr sz="1000" b="1" i="0" u="none" strike="noStrike" cap="none" dirty="0">
              <a:latin typeface="+mn-ea"/>
              <a:cs typeface="Calibri"/>
              <a:sym typeface="Calibri"/>
            </a:endParaRPr>
          </a:p>
        </p:txBody>
      </p:sp>
      <p:sp>
        <p:nvSpPr>
          <p:cNvPr id="43" name="Google Shape;201;p12">
            <a:extLst>
              <a:ext uri="{FF2B5EF4-FFF2-40B4-BE49-F238E27FC236}">
                <a16:creationId xmlns:a16="http://schemas.microsoft.com/office/drawing/2014/main" id="{E4BDA3F9-18C1-A219-7F39-45B9B9F25D07}"/>
              </a:ext>
            </a:extLst>
          </p:cNvPr>
          <p:cNvSpPr/>
          <p:nvPr/>
        </p:nvSpPr>
        <p:spPr>
          <a:xfrm>
            <a:off x="9686751" y="3471488"/>
            <a:ext cx="1494858"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広告物の製作</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altLang="ja-JP" sz="1000" b="1" i="0" u="none" strike="noStrike" cap="none" dirty="0">
              <a:latin typeface="+mn-ea"/>
              <a:cs typeface="Calibri"/>
              <a:sym typeface="Calibri"/>
            </a:endParaRPr>
          </a:p>
          <a:p>
            <a:pPr algn="ctr">
              <a:buClr>
                <a:srgbClr val="000000"/>
              </a:buClr>
              <a:buSzPts val="1800"/>
            </a:pPr>
            <a:r>
              <a:rPr lang="en-US" altLang="ja-JP" sz="1000" b="1" i="0" u="none" strike="noStrike" cap="none" dirty="0">
                <a:latin typeface="+mn-ea"/>
                <a:cs typeface="Calibri"/>
                <a:sym typeface="Calibri"/>
              </a:rPr>
              <a:t>2</a:t>
            </a:r>
            <a:r>
              <a:rPr lang="ja-JP" altLang="en-US" sz="1000" b="1" i="0" u="none" strike="noStrike" cap="none">
                <a:latin typeface="+mn-ea"/>
                <a:cs typeface="Calibri"/>
                <a:sym typeface="Calibri"/>
              </a:rPr>
              <a:t>週間</a:t>
            </a:r>
          </a:p>
        </p:txBody>
      </p:sp>
      <p:cxnSp>
        <p:nvCxnSpPr>
          <p:cNvPr id="44" name="直線コネクタ 43">
            <a:extLst>
              <a:ext uri="{FF2B5EF4-FFF2-40B4-BE49-F238E27FC236}">
                <a16:creationId xmlns:a16="http://schemas.microsoft.com/office/drawing/2014/main" id="{01A90026-0591-A892-F991-E3C4954E4831}"/>
              </a:ext>
            </a:extLst>
          </p:cNvPr>
          <p:cNvCxnSpPr>
            <a:cxnSpLocks/>
          </p:cNvCxnSpPr>
          <p:nvPr/>
        </p:nvCxnSpPr>
        <p:spPr>
          <a:xfrm>
            <a:off x="11242359" y="3461753"/>
            <a:ext cx="0" cy="59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Google Shape;201;p12">
            <a:extLst>
              <a:ext uri="{FF2B5EF4-FFF2-40B4-BE49-F238E27FC236}">
                <a16:creationId xmlns:a16="http://schemas.microsoft.com/office/drawing/2014/main" id="{15347471-61C1-734E-D91E-F7D2F017EDE9}"/>
              </a:ext>
            </a:extLst>
          </p:cNvPr>
          <p:cNvSpPr/>
          <p:nvPr/>
        </p:nvSpPr>
        <p:spPr>
          <a:xfrm rot="16200000">
            <a:off x="10875276" y="3990058"/>
            <a:ext cx="734166" cy="891300"/>
          </a:xfrm>
          <a:prstGeom prst="homePlate">
            <a:avLst>
              <a:gd name="adj" fmla="val 22728"/>
            </a:avLst>
          </a:prstGeom>
          <a:solidFill>
            <a:schemeClr val="tx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dirty="0">
              <a:solidFill>
                <a:schemeClr val="bg1"/>
              </a:solidFill>
              <a:latin typeface="+mn-ea"/>
              <a:cs typeface="Calibri"/>
              <a:sym typeface="Calibri"/>
            </a:endParaRPr>
          </a:p>
        </p:txBody>
      </p:sp>
      <p:sp>
        <p:nvSpPr>
          <p:cNvPr id="46" name="Google Shape;203;p12">
            <a:extLst>
              <a:ext uri="{FF2B5EF4-FFF2-40B4-BE49-F238E27FC236}">
                <a16:creationId xmlns:a16="http://schemas.microsoft.com/office/drawing/2014/main" id="{52337301-64BF-5170-1333-3A407D8B2F67}"/>
              </a:ext>
            </a:extLst>
          </p:cNvPr>
          <p:cNvSpPr txBox="1"/>
          <p:nvPr/>
        </p:nvSpPr>
        <p:spPr>
          <a:xfrm>
            <a:off x="10734366" y="4364096"/>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altLang="en-US" sz="1000" b="1" i="0" u="none" strike="noStrike" cap="none">
                <a:solidFill>
                  <a:schemeClr val="bg1"/>
                </a:solidFill>
                <a:latin typeface="+mn-ea"/>
                <a:cs typeface="Arial"/>
                <a:sym typeface="Arial"/>
              </a:rPr>
              <a:t>掲出開始</a:t>
            </a:r>
            <a:endParaRPr sz="1000" b="1" i="0" u="none" strike="noStrike" cap="none" dirty="0">
              <a:solidFill>
                <a:schemeClr val="bg1"/>
              </a:solidFill>
              <a:latin typeface="+mn-ea"/>
              <a:cs typeface="Arial"/>
              <a:sym typeface="Arial"/>
            </a:endParaRPr>
          </a:p>
        </p:txBody>
      </p:sp>
      <p:sp>
        <p:nvSpPr>
          <p:cNvPr id="2" name="Google Shape;201;p12">
            <a:extLst>
              <a:ext uri="{FF2B5EF4-FFF2-40B4-BE49-F238E27FC236}">
                <a16:creationId xmlns:a16="http://schemas.microsoft.com/office/drawing/2014/main" id="{3A5326C6-72C4-8DEC-2455-12D2667C491B}"/>
              </a:ext>
            </a:extLst>
          </p:cNvPr>
          <p:cNvSpPr/>
          <p:nvPr/>
        </p:nvSpPr>
        <p:spPr>
          <a:xfrm>
            <a:off x="8927622" y="3471488"/>
            <a:ext cx="691583"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a:latin typeface="+mn-ea"/>
                <a:cs typeface="Calibri"/>
                <a:sym typeface="Calibri"/>
              </a:rPr>
              <a:t>再</a:t>
            </a:r>
            <a:r>
              <a:rPr lang="ja-JP" altLang="en-US" sz="1000" b="1" i="0" u="none" strike="noStrike" cap="none">
                <a:latin typeface="+mn-ea"/>
                <a:cs typeface="Calibri"/>
                <a:sym typeface="Calibri"/>
              </a:rPr>
              <a:t>校</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lang="en-US"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1" dirty="0">
                <a:latin typeface="+mn-ea"/>
                <a:cs typeface="Calibri"/>
                <a:sym typeface="Calibri"/>
              </a:rPr>
              <a:t>1週間</a:t>
            </a:r>
            <a:endParaRPr sz="1000" b="1" i="0" u="none" strike="noStrike" cap="none" dirty="0">
              <a:latin typeface="+mn-ea"/>
              <a:cs typeface="Calibri"/>
              <a:sym typeface="Calibri"/>
            </a:endParaRPr>
          </a:p>
        </p:txBody>
      </p:sp>
      <p:cxnSp>
        <p:nvCxnSpPr>
          <p:cNvPr id="12" name="直線コネクタ 11">
            <a:extLst>
              <a:ext uri="{FF2B5EF4-FFF2-40B4-BE49-F238E27FC236}">
                <a16:creationId xmlns:a16="http://schemas.microsoft.com/office/drawing/2014/main" id="{23969EF1-915E-EC29-6467-1B1D6F440CF2}"/>
              </a:ext>
            </a:extLst>
          </p:cNvPr>
          <p:cNvCxnSpPr>
            <a:cxnSpLocks/>
          </p:cNvCxnSpPr>
          <p:nvPr/>
        </p:nvCxnSpPr>
        <p:spPr>
          <a:xfrm>
            <a:off x="4995628" y="3493617"/>
            <a:ext cx="0" cy="59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Google Shape;201;p12">
            <a:extLst>
              <a:ext uri="{FF2B5EF4-FFF2-40B4-BE49-F238E27FC236}">
                <a16:creationId xmlns:a16="http://schemas.microsoft.com/office/drawing/2014/main" id="{F0E3528F-FC22-9F6B-6283-20C8E9500331}"/>
              </a:ext>
            </a:extLst>
          </p:cNvPr>
          <p:cNvSpPr/>
          <p:nvPr/>
        </p:nvSpPr>
        <p:spPr>
          <a:xfrm>
            <a:off x="6813439" y="3471488"/>
            <a:ext cx="1068673"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デザイン</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ja-JP" altLang="en-US" sz="1000" b="1" i="0" u="none" strike="noStrike" cap="none">
                <a:latin typeface="+mn-ea"/>
                <a:cs typeface="Calibri"/>
                <a:sym typeface="Calibri"/>
              </a:rPr>
              <a:t>修正期間</a:t>
            </a:r>
            <a:endParaRPr lang="en-US" altLang="ja-JP" sz="1000" b="1" i="0" u="none" strike="noStrike" cap="none" dirty="0">
              <a:latin typeface="+mn-ea"/>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000" b="1" dirty="0">
                <a:latin typeface="+mn-ea"/>
                <a:cs typeface="Calibri"/>
                <a:sym typeface="Calibri"/>
              </a:rPr>
              <a:t>1</a:t>
            </a:r>
            <a:r>
              <a:rPr lang="ja-JP" altLang="en-US" sz="1000" b="1">
                <a:latin typeface="+mn-ea"/>
                <a:cs typeface="Calibri"/>
                <a:sym typeface="Calibri"/>
              </a:rPr>
              <a:t>週間</a:t>
            </a:r>
            <a:endParaRPr sz="1000" b="1" i="0" u="none" strike="noStrike" cap="none" dirty="0">
              <a:latin typeface="+mn-ea"/>
              <a:cs typeface="Calibri"/>
              <a:sym typeface="Calibri"/>
            </a:endParaRPr>
          </a:p>
        </p:txBody>
      </p:sp>
      <p:grpSp>
        <p:nvGrpSpPr>
          <p:cNvPr id="14" name="グループ化 13">
            <a:extLst>
              <a:ext uri="{FF2B5EF4-FFF2-40B4-BE49-F238E27FC236}">
                <a16:creationId xmlns:a16="http://schemas.microsoft.com/office/drawing/2014/main" id="{A84C6153-9691-590B-5FC5-C4E2C9D7163F}"/>
              </a:ext>
            </a:extLst>
          </p:cNvPr>
          <p:cNvGrpSpPr/>
          <p:nvPr/>
        </p:nvGrpSpPr>
        <p:grpSpPr>
          <a:xfrm>
            <a:off x="2912146" y="4089965"/>
            <a:ext cx="1022142" cy="734166"/>
            <a:chOff x="3953626" y="4314857"/>
            <a:chExt cx="1022142" cy="734166"/>
          </a:xfrm>
          <a:solidFill>
            <a:schemeClr val="tx1"/>
          </a:solidFill>
        </p:grpSpPr>
        <p:sp>
          <p:nvSpPr>
            <p:cNvPr id="15" name="Google Shape;201;p12">
              <a:extLst>
                <a:ext uri="{FF2B5EF4-FFF2-40B4-BE49-F238E27FC236}">
                  <a16:creationId xmlns:a16="http://schemas.microsoft.com/office/drawing/2014/main" id="{5B4300B0-92C8-DC07-6400-D442B151F17D}"/>
                </a:ext>
              </a:extLst>
            </p:cNvPr>
            <p:cNvSpPr/>
            <p:nvPr/>
          </p:nvSpPr>
          <p:spPr>
            <a:xfrm rot="16200000">
              <a:off x="4099631" y="4236290"/>
              <a:ext cx="734166" cy="891300"/>
            </a:xfrm>
            <a:prstGeom prst="homePlate">
              <a:avLst>
                <a:gd name="adj" fmla="val 22728"/>
              </a:avLst>
            </a:prstGeom>
            <a:grp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dirty="0">
                <a:solidFill>
                  <a:srgbClr val="FFFFFF"/>
                </a:solidFill>
                <a:latin typeface="+mn-ea"/>
                <a:cs typeface="Calibri"/>
                <a:sym typeface="Calibri"/>
              </a:endParaRPr>
            </a:p>
          </p:txBody>
        </p:sp>
        <p:sp>
          <p:nvSpPr>
            <p:cNvPr id="16" name="Google Shape;203;p12">
              <a:extLst>
                <a:ext uri="{FF2B5EF4-FFF2-40B4-BE49-F238E27FC236}">
                  <a16:creationId xmlns:a16="http://schemas.microsoft.com/office/drawing/2014/main" id="{21B3A286-86B1-1772-714B-8566338CAEAE}"/>
                </a:ext>
              </a:extLst>
            </p:cNvPr>
            <p:cNvSpPr txBox="1"/>
            <p:nvPr/>
          </p:nvSpPr>
          <p:spPr>
            <a:xfrm>
              <a:off x="3953626" y="4472298"/>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altLang="en-US" sz="1000" b="1" i="0" u="none" strike="noStrike" cap="none">
                  <a:solidFill>
                    <a:schemeClr val="bg1"/>
                  </a:solidFill>
                  <a:latin typeface="+mn-ea"/>
                  <a:cs typeface="Arial"/>
                  <a:sym typeface="Arial"/>
                </a:rPr>
                <a:t>ラフ</a:t>
              </a:r>
              <a:endParaRPr lang="en-US" altLang="ja-JP" sz="10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bg1"/>
                  </a:solidFill>
                  <a:latin typeface="+mn-ea"/>
                  <a:cs typeface="Arial"/>
                  <a:sym typeface="Arial"/>
                </a:rPr>
                <a:t>デザイン</a:t>
              </a:r>
              <a:r>
                <a:rPr lang="ja-JP" altLang="en-US" sz="1000" b="1" i="0" u="none" strike="noStrike" cap="none">
                  <a:solidFill>
                    <a:schemeClr val="bg1"/>
                  </a:solidFill>
                  <a:latin typeface="+mn-ea"/>
                  <a:cs typeface="Arial"/>
                  <a:sym typeface="Arial"/>
                </a:rPr>
                <a:t>提出</a:t>
              </a:r>
              <a:endParaRPr lang="en-US" altLang="ja-JP" sz="1000" b="1" i="0" u="none" strike="noStrike" cap="none" dirty="0">
                <a:solidFill>
                  <a:schemeClr val="bg1"/>
                </a:solidFill>
                <a:latin typeface="+mn-ea"/>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altLang="ja-JP" sz="1000" b="1" dirty="0">
                  <a:solidFill>
                    <a:schemeClr val="bg1"/>
                  </a:solidFill>
                  <a:latin typeface="+mn-ea"/>
                  <a:cs typeface="Arial"/>
                  <a:sym typeface="Arial"/>
                </a:rPr>
                <a:t>2.5</a:t>
              </a:r>
              <a:r>
                <a:rPr lang="ja-JP" altLang="en-US" sz="1000" b="1">
                  <a:solidFill>
                    <a:schemeClr val="bg1"/>
                  </a:solidFill>
                  <a:latin typeface="+mn-ea"/>
                  <a:cs typeface="Arial"/>
                  <a:sym typeface="Arial"/>
                </a:rPr>
                <a:t>ヶ月前</a:t>
              </a:r>
              <a:endParaRPr lang="en-US" altLang="ja-JP" sz="1000" b="1" i="0" u="none" strike="noStrike" cap="none" dirty="0">
                <a:solidFill>
                  <a:schemeClr val="bg1"/>
                </a:solidFill>
                <a:latin typeface="+mn-ea"/>
                <a:cs typeface="Arial"/>
                <a:sym typeface="Arial"/>
              </a:endParaRPr>
            </a:p>
          </p:txBody>
        </p:sp>
      </p:grpSp>
      <p:cxnSp>
        <p:nvCxnSpPr>
          <p:cNvPr id="17" name="直線コネクタ 16">
            <a:extLst>
              <a:ext uri="{FF2B5EF4-FFF2-40B4-BE49-F238E27FC236}">
                <a16:creationId xmlns:a16="http://schemas.microsoft.com/office/drawing/2014/main" id="{22619D09-F5C9-115E-CDAB-6E7B9E72148F}"/>
              </a:ext>
            </a:extLst>
          </p:cNvPr>
          <p:cNvCxnSpPr>
            <a:cxnSpLocks/>
          </p:cNvCxnSpPr>
          <p:nvPr/>
        </p:nvCxnSpPr>
        <p:spPr>
          <a:xfrm>
            <a:off x="3440937" y="3493616"/>
            <a:ext cx="0" cy="5963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227A820-78BB-CDF5-ED80-2600AA61FCE3}"/>
              </a:ext>
            </a:extLst>
          </p:cNvPr>
          <p:cNvSpPr txBox="1"/>
          <p:nvPr/>
        </p:nvSpPr>
        <p:spPr>
          <a:xfrm>
            <a:off x="6869270" y="4926807"/>
            <a:ext cx="4493538" cy="308290"/>
          </a:xfrm>
          <a:prstGeom prst="rect">
            <a:avLst/>
          </a:prstGeom>
          <a:noFill/>
        </p:spPr>
        <p:txBody>
          <a:bodyPr wrap="none" rtlCol="0">
            <a:spAutoFit/>
          </a:bodyPr>
          <a:lstStyle/>
          <a:p>
            <a:pPr>
              <a:lnSpc>
                <a:spcPct val="125000"/>
              </a:lnSpc>
              <a:spcBef>
                <a:spcPct val="20000"/>
              </a:spcBef>
              <a:defRPr/>
            </a:pPr>
            <a:r>
              <a:rPr lang="en-US" altLang="ja-JP" sz="1200" b="1" dirty="0">
                <a:latin typeface="+mn-ea"/>
              </a:rPr>
              <a:t>※</a:t>
            </a:r>
            <a:r>
              <a:rPr lang="ja-JP" altLang="en-US" sz="1200" b="1">
                <a:latin typeface="+mn-ea"/>
              </a:rPr>
              <a:t>上記スケジュールはあくまでも目安です。ご相談ください。</a:t>
            </a:r>
            <a:endParaRPr lang="en-US" altLang="ja-JP" sz="1200" b="1" dirty="0">
              <a:latin typeface="+mn-ea"/>
            </a:endParaRPr>
          </a:p>
        </p:txBody>
      </p:sp>
    </p:spTree>
    <p:extLst>
      <p:ext uri="{BB962C8B-B14F-4D97-AF65-F5344CB8AC3E}">
        <p14:creationId xmlns:p14="http://schemas.microsoft.com/office/powerpoint/2010/main" val="2163658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9"/>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Arial"/>
              <a:ea typeface="Arial"/>
              <a:cs typeface="Arial"/>
              <a:sym typeface="Arial"/>
            </a:endParaRPr>
          </a:p>
        </p:txBody>
      </p:sp>
      <p:sp>
        <p:nvSpPr>
          <p:cNvPr id="262" name="Google Shape;262;p9"/>
          <p:cNvSpPr txBox="1"/>
          <p:nvPr/>
        </p:nvSpPr>
        <p:spPr>
          <a:xfrm>
            <a:off x="223645" y="100590"/>
            <a:ext cx="6497291"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7000" b="1">
                <a:solidFill>
                  <a:schemeClr val="dk1"/>
                </a:solidFill>
                <a:latin typeface="Arial"/>
                <a:ea typeface="Arial"/>
                <a:cs typeface="Arial"/>
                <a:sym typeface="Arial"/>
              </a:rPr>
              <a:t>DESIGN DATA</a:t>
            </a:r>
            <a:endParaRPr dirty="0"/>
          </a:p>
        </p:txBody>
      </p:sp>
      <p:sp>
        <p:nvSpPr>
          <p:cNvPr id="264" name="Google Shape;264;p9"/>
          <p:cNvSpPr txBox="1"/>
          <p:nvPr/>
        </p:nvSpPr>
        <p:spPr>
          <a:xfrm>
            <a:off x="2073431" y="4810205"/>
            <a:ext cx="860386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b="1">
                <a:solidFill>
                  <a:srgbClr val="C00000"/>
                </a:solidFill>
                <a:latin typeface="Arial"/>
                <a:ea typeface="Arial"/>
                <a:cs typeface="Arial"/>
                <a:sym typeface="Arial"/>
              </a:rPr>
              <a:t>※</a:t>
            </a:r>
            <a:r>
              <a:rPr lang="en-US" altLang="ja-JP" sz="1000" b="1" dirty="0">
                <a:solidFill>
                  <a:srgbClr val="C00000"/>
                </a:solidFill>
                <a:latin typeface="Arial"/>
                <a:ea typeface="Arial"/>
                <a:cs typeface="Arial"/>
                <a:sym typeface="Arial"/>
              </a:rPr>
              <a:t>1</a:t>
            </a:r>
            <a:r>
              <a:rPr lang="ja-JP" altLang="en-US" sz="1000" b="1">
                <a:solidFill>
                  <a:srgbClr val="C00000"/>
                </a:solidFill>
                <a:latin typeface="Arial"/>
                <a:ea typeface="Arial"/>
                <a:cs typeface="Arial"/>
                <a:sym typeface="Arial"/>
              </a:rPr>
              <a:t>箇所あたり</a:t>
            </a:r>
            <a:r>
              <a:rPr lang="en-US" altLang="ja-JP" sz="1000" b="1" dirty="0">
                <a:solidFill>
                  <a:srgbClr val="C00000"/>
                </a:solidFill>
                <a:latin typeface="Arial"/>
                <a:ea typeface="Arial"/>
                <a:cs typeface="Arial"/>
                <a:sym typeface="Arial"/>
              </a:rPr>
              <a:t>1</a:t>
            </a:r>
            <a:r>
              <a:rPr lang="ja-JP" altLang="en-US" sz="1000" b="1">
                <a:solidFill>
                  <a:srgbClr val="C00000"/>
                </a:solidFill>
                <a:latin typeface="Arial"/>
                <a:ea typeface="Arial"/>
                <a:cs typeface="Arial"/>
                <a:sym typeface="Arial"/>
              </a:rPr>
              <a:t>デザイン、</a:t>
            </a:r>
            <a:r>
              <a:rPr lang="en-US" altLang="ja-JP" sz="1000" b="1" dirty="0">
                <a:solidFill>
                  <a:srgbClr val="C00000"/>
                </a:solidFill>
                <a:latin typeface="Arial"/>
                <a:ea typeface="Arial"/>
                <a:cs typeface="Arial"/>
                <a:sym typeface="Arial"/>
              </a:rPr>
              <a:t>1</a:t>
            </a:r>
            <a:r>
              <a:rPr lang="ja-JP" altLang="en-US" sz="1000" b="1">
                <a:solidFill>
                  <a:srgbClr val="C00000"/>
                </a:solidFill>
                <a:latin typeface="Arial"/>
                <a:ea typeface="Arial"/>
                <a:cs typeface="Arial"/>
                <a:sym typeface="Arial"/>
              </a:rPr>
              <a:t>テキスト、</a:t>
            </a:r>
            <a:r>
              <a:rPr lang="en-US" altLang="ja-JP" sz="1000" b="1" dirty="0">
                <a:solidFill>
                  <a:srgbClr val="C00000"/>
                </a:solidFill>
                <a:latin typeface="Arial"/>
                <a:ea typeface="Arial"/>
                <a:cs typeface="Arial"/>
                <a:sym typeface="Arial"/>
              </a:rPr>
              <a:t>1</a:t>
            </a:r>
            <a:r>
              <a:rPr lang="ja-JP" altLang="en-US" sz="1000" b="1">
                <a:solidFill>
                  <a:srgbClr val="C00000"/>
                </a:solidFill>
                <a:latin typeface="Arial"/>
                <a:ea typeface="Arial"/>
                <a:cs typeface="Arial"/>
                <a:sym typeface="Arial"/>
              </a:rPr>
              <a:t>ロゴが基本となります。その他ご希望については港</a:t>
            </a:r>
            <a:r>
              <a:rPr lang="ja-JP" sz="1000" b="1">
                <a:solidFill>
                  <a:srgbClr val="C00000"/>
                </a:solidFill>
                <a:latin typeface="Arial"/>
                <a:ea typeface="Arial"/>
                <a:cs typeface="Arial"/>
                <a:sym typeface="Arial"/>
              </a:rPr>
              <a:t>区の</a:t>
            </a:r>
            <a:r>
              <a:rPr lang="ja-JP" altLang="en-US" sz="1000" b="1">
                <a:solidFill>
                  <a:srgbClr val="C00000"/>
                </a:solidFill>
                <a:latin typeface="Arial"/>
                <a:ea typeface="Arial"/>
                <a:cs typeface="Arial"/>
                <a:sym typeface="Arial"/>
              </a:rPr>
              <a:t>確認</a:t>
            </a:r>
            <a:r>
              <a:rPr lang="ja-JP" sz="1000" b="1">
                <a:solidFill>
                  <a:srgbClr val="C00000"/>
                </a:solidFill>
                <a:latin typeface="Arial"/>
                <a:ea typeface="Arial"/>
                <a:cs typeface="Arial"/>
                <a:sym typeface="Arial"/>
              </a:rPr>
              <a:t>が必要となります。</a:t>
            </a:r>
            <a:endParaRPr lang="en-US" altLang="ja-JP" sz="1000" b="1" dirty="0">
              <a:solidFill>
                <a:srgbClr val="C00000"/>
              </a:solidFill>
              <a:latin typeface="Arial"/>
              <a:ea typeface="Arial"/>
              <a:cs typeface="Arial"/>
              <a:sym typeface="Arial"/>
            </a:endParaRPr>
          </a:p>
          <a:p>
            <a:pPr marL="0" marR="0" lvl="0" indent="0" algn="l" rtl="0">
              <a:spcBef>
                <a:spcPts val="0"/>
              </a:spcBef>
              <a:spcAft>
                <a:spcPts val="0"/>
              </a:spcAft>
              <a:buNone/>
            </a:pPr>
            <a:r>
              <a:rPr lang="en-US" altLang="ja-JP" sz="1000" b="1" dirty="0">
                <a:solidFill>
                  <a:srgbClr val="C00000"/>
                </a:solidFill>
                <a:latin typeface="Arial"/>
                <a:ea typeface="Arial"/>
                <a:cs typeface="Arial"/>
                <a:sym typeface="Arial"/>
              </a:rPr>
              <a:t>※</a:t>
            </a:r>
            <a:r>
              <a:rPr lang="ja-JP" altLang="en-US" sz="1000" b="1">
                <a:solidFill>
                  <a:srgbClr val="C00000"/>
                </a:solidFill>
                <a:latin typeface="Arial"/>
                <a:ea typeface="Arial"/>
                <a:cs typeface="Arial"/>
                <a:sym typeface="Arial"/>
              </a:rPr>
              <a:t>指摘されやすい事項「人物の顔が大きい」「文字要素が多い」</a:t>
            </a:r>
            <a:endParaRPr sz="1000" b="1" dirty="0">
              <a:solidFill>
                <a:srgbClr val="C00000"/>
              </a:solidFill>
              <a:latin typeface="Arial"/>
              <a:ea typeface="Arial"/>
              <a:cs typeface="Arial"/>
              <a:sym typeface="Arial"/>
            </a:endParaRPr>
          </a:p>
        </p:txBody>
      </p:sp>
      <p:sp>
        <p:nvSpPr>
          <p:cNvPr id="265" name="Google Shape;265;p9"/>
          <p:cNvSpPr/>
          <p:nvPr/>
        </p:nvSpPr>
        <p:spPr>
          <a:xfrm>
            <a:off x="2021797" y="5141623"/>
            <a:ext cx="8915399" cy="16157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ja-JP" sz="900" b="1">
                <a:solidFill>
                  <a:schemeClr val="dk1"/>
                </a:solidFill>
                <a:latin typeface="Arial"/>
                <a:ea typeface="Arial"/>
                <a:cs typeface="Arial"/>
                <a:sym typeface="Arial"/>
              </a:rPr>
              <a:t> ＜制作サイズ＞</a:t>
            </a:r>
            <a:endParaRPr dirty="0"/>
          </a:p>
          <a:p>
            <a:pPr marL="0" marR="0" lvl="0" indent="0" algn="just" rtl="0">
              <a:spcBef>
                <a:spcPts val="0"/>
              </a:spcBef>
              <a:spcAft>
                <a:spcPts val="0"/>
              </a:spcAft>
              <a:buNone/>
            </a:pPr>
            <a:r>
              <a:rPr lang="ja-JP" altLang="en-US" sz="900" b="1">
                <a:solidFill>
                  <a:schemeClr val="dk1"/>
                </a:solidFill>
                <a:latin typeface="Arial"/>
                <a:ea typeface="Arial"/>
                <a:cs typeface="Arial"/>
                <a:sym typeface="Arial"/>
              </a:rPr>
              <a:t>各掲出箇所のサイズをご参照ください。</a:t>
            </a:r>
            <a:endParaRPr lang="en-US" altLang="ja-JP"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 ※周囲各10mmくらいの伸ばしをお願い致します。</a:t>
            </a:r>
            <a:endParaRPr lang="en-US" altLang="ja-JP"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＜入稿方法＞</a:t>
            </a:r>
            <a:endParaRPr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 データ入稿</a:t>
            </a:r>
            <a:endParaRPr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＜アプリケーションのバージョン＞</a:t>
            </a:r>
            <a:endParaRPr dirty="0"/>
          </a:p>
          <a:p>
            <a:pPr marL="0" marR="0" lvl="0" indent="0" algn="just" rtl="0">
              <a:spcBef>
                <a:spcPts val="0"/>
              </a:spcBef>
              <a:spcAft>
                <a:spcPts val="0"/>
              </a:spcAft>
              <a:buNone/>
            </a:pPr>
            <a:r>
              <a:rPr lang="ja-JP" sz="900" b="1">
                <a:solidFill>
                  <a:schemeClr val="dk1"/>
                </a:solidFill>
                <a:latin typeface="Arial"/>
                <a:ea typeface="Arial"/>
                <a:cs typeface="Arial"/>
                <a:sym typeface="Arial"/>
              </a:rPr>
              <a:t> Illustrator / photoshop  CS6 or CC</a:t>
            </a:r>
            <a:endParaRPr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&lt;注意点&gt;</a:t>
            </a:r>
            <a:endParaRPr dirty="0"/>
          </a:p>
          <a:p>
            <a:pPr marL="0" marR="0" lvl="0" indent="0" algn="just" rtl="0">
              <a:spcBef>
                <a:spcPts val="0"/>
              </a:spcBef>
              <a:spcAft>
                <a:spcPts val="0"/>
              </a:spcAft>
              <a:buNone/>
            </a:pPr>
            <a:r>
              <a:rPr lang="ja-JP" sz="900" b="1">
                <a:solidFill>
                  <a:schemeClr val="dk1"/>
                </a:solidFill>
                <a:latin typeface="Arial"/>
                <a:ea typeface="Arial"/>
                <a:cs typeface="Arial"/>
                <a:sym typeface="Arial"/>
              </a:rPr>
              <a:t> 入稿の段階で使用ＯＳ、ソフトのバージョンを明記してください。</a:t>
            </a:r>
            <a:endParaRPr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 画像を埋め込んでいる場合も写真データーの添付してください。</a:t>
            </a:r>
            <a:endParaRPr sz="900" b="1" dirty="0">
              <a:solidFill>
                <a:schemeClr val="dk1"/>
              </a:solidFill>
              <a:latin typeface="Arial"/>
              <a:ea typeface="Arial"/>
              <a:cs typeface="Arial"/>
              <a:sym typeface="Arial"/>
            </a:endParaRPr>
          </a:p>
          <a:p>
            <a:pPr marL="0" marR="0" lvl="0" indent="0" algn="just" rtl="0">
              <a:spcBef>
                <a:spcPts val="0"/>
              </a:spcBef>
              <a:spcAft>
                <a:spcPts val="0"/>
              </a:spcAft>
              <a:buNone/>
            </a:pPr>
            <a:r>
              <a:rPr lang="ja-JP" sz="900" b="1">
                <a:solidFill>
                  <a:schemeClr val="dk1"/>
                </a:solidFill>
                <a:latin typeface="Arial"/>
                <a:ea typeface="Arial"/>
                <a:cs typeface="Arial"/>
                <a:sym typeface="Arial"/>
              </a:rPr>
              <a:t> 原寸で（元データ）100dpi以上。</a:t>
            </a:r>
            <a:endParaRPr sz="900" b="1" dirty="0">
              <a:solidFill>
                <a:schemeClr val="dk1"/>
              </a:solidFill>
              <a:latin typeface="Arial"/>
              <a:ea typeface="Arial"/>
              <a:cs typeface="Arial"/>
              <a:sym typeface="Arial"/>
            </a:endParaRPr>
          </a:p>
        </p:txBody>
      </p:sp>
      <p:graphicFrame>
        <p:nvGraphicFramePr>
          <p:cNvPr id="266" name="Google Shape;266;p9"/>
          <p:cNvGraphicFramePr/>
          <p:nvPr>
            <p:extLst>
              <p:ext uri="{D42A27DB-BD31-4B8C-83A1-F6EECF244321}">
                <p14:modId xmlns:p14="http://schemas.microsoft.com/office/powerpoint/2010/main" val="1042860693"/>
              </p:ext>
            </p:extLst>
          </p:nvPr>
        </p:nvGraphicFramePr>
        <p:xfrm>
          <a:off x="5683386" y="5379846"/>
          <a:ext cx="4480300" cy="1234490"/>
        </p:xfrm>
        <a:graphic>
          <a:graphicData uri="http://schemas.openxmlformats.org/drawingml/2006/table">
            <a:tbl>
              <a:tblPr firstRow="1" bandRow="1">
                <a:noFill/>
              </a:tblPr>
              <a:tblGrid>
                <a:gridCol w="1077000">
                  <a:extLst>
                    <a:ext uri="{9D8B030D-6E8A-4147-A177-3AD203B41FA5}">
                      <a16:colId xmlns:a16="http://schemas.microsoft.com/office/drawing/2014/main" val="20000"/>
                    </a:ext>
                  </a:extLst>
                </a:gridCol>
                <a:gridCol w="3403300">
                  <a:extLst>
                    <a:ext uri="{9D8B030D-6E8A-4147-A177-3AD203B41FA5}">
                      <a16:colId xmlns:a16="http://schemas.microsoft.com/office/drawing/2014/main" val="20001"/>
                    </a:ext>
                  </a:extLst>
                </a:gridCol>
              </a:tblGrid>
              <a:tr h="612500">
                <a:tc>
                  <a:txBody>
                    <a:bodyPr/>
                    <a:lstStyle/>
                    <a:p>
                      <a:pPr marL="0" marR="0" lvl="0" indent="0" algn="ctr" rtl="0">
                        <a:lnSpc>
                          <a:spcPct val="100000"/>
                        </a:lnSpc>
                        <a:spcBef>
                          <a:spcPts val="0"/>
                        </a:spcBef>
                        <a:spcAft>
                          <a:spcPts val="0"/>
                        </a:spcAft>
                        <a:buClr>
                          <a:schemeClr val="dk1"/>
                        </a:buClr>
                        <a:buSzPts val="1000"/>
                        <a:buFont typeface="Arial"/>
                        <a:buNone/>
                      </a:pPr>
                      <a:r>
                        <a:rPr lang="ja-JP" sz="1000" b="1" u="none" strike="noStrike" cap="none">
                          <a:solidFill>
                            <a:schemeClr val="bg1"/>
                          </a:solidFill>
                          <a:latin typeface="Arial"/>
                          <a:ea typeface="Arial"/>
                          <a:cs typeface="Arial"/>
                          <a:sym typeface="Arial"/>
                        </a:rPr>
                        <a:t>Adobe Illustrator</a:t>
                      </a:r>
                      <a:endParaRPr sz="1000" b="1" u="none" strike="noStrike" cap="none" dirty="0">
                        <a:solidFill>
                          <a:schemeClr val="bg1"/>
                        </a:solidFill>
                        <a:latin typeface="Arial"/>
                        <a:ea typeface="Arial"/>
                        <a:cs typeface="Arial"/>
                        <a:sym typeface="Arial"/>
                      </a:endParaRPr>
                    </a:p>
                  </a:txBody>
                  <a:tcPr marL="73375" marR="73375" marT="36675" marB="36675" anchor="ctr">
                    <a:solidFill>
                      <a:schemeClr val="dk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文字は全てアウトライン </a:t>
                      </a:r>
                      <a:endParaRPr sz="900" b="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オーバープリントは使用しないでください。</a:t>
                      </a:r>
                      <a:endParaRPr/>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.epsまたは.ai形式で保存。拡張子は必ずつけてください。</a:t>
                      </a:r>
                      <a:endParaRPr/>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ＣＭＹＫを使用。</a:t>
                      </a:r>
                      <a:endParaRPr/>
                    </a:p>
                  </a:txBody>
                  <a:tcPr marL="73375" marR="73375" marT="36675" marB="36675" anchor="ctr">
                    <a:solidFill>
                      <a:srgbClr val="D8D8D8"/>
                    </a:solidFill>
                  </a:tcPr>
                </a:tc>
                <a:extLst>
                  <a:ext uri="{0D108BD9-81ED-4DB2-BD59-A6C34878D82A}">
                    <a16:rowId xmlns:a16="http://schemas.microsoft.com/office/drawing/2014/main" val="10000"/>
                  </a:ext>
                </a:extLst>
              </a:tr>
              <a:tr h="612500">
                <a:tc>
                  <a:txBody>
                    <a:bodyPr/>
                    <a:lstStyle/>
                    <a:p>
                      <a:pPr marL="0" marR="0" lvl="0" indent="0" algn="ctr" rtl="0">
                        <a:lnSpc>
                          <a:spcPct val="100000"/>
                        </a:lnSpc>
                        <a:spcBef>
                          <a:spcPts val="0"/>
                        </a:spcBef>
                        <a:spcAft>
                          <a:spcPts val="0"/>
                        </a:spcAft>
                        <a:buClr>
                          <a:schemeClr val="lt1"/>
                        </a:buClr>
                        <a:buSzPts val="1000"/>
                        <a:buFont typeface="Arial"/>
                        <a:buNone/>
                      </a:pPr>
                      <a:r>
                        <a:rPr lang="ja-JP" sz="1000" b="1" u="none" strike="noStrike" cap="none">
                          <a:solidFill>
                            <a:schemeClr val="lt1"/>
                          </a:solidFill>
                          <a:latin typeface="Arial"/>
                          <a:ea typeface="Arial"/>
                          <a:cs typeface="Arial"/>
                          <a:sym typeface="Arial"/>
                        </a:rPr>
                        <a:t>Adobe Photoshop</a:t>
                      </a:r>
                      <a:endParaRPr sz="1000" b="1" u="none" strike="noStrike" cap="none">
                        <a:solidFill>
                          <a:schemeClr val="lt1"/>
                        </a:solidFill>
                        <a:latin typeface="Arial"/>
                        <a:ea typeface="Arial"/>
                        <a:cs typeface="Arial"/>
                        <a:sym typeface="Arial"/>
                      </a:endParaRPr>
                    </a:p>
                  </a:txBody>
                  <a:tcPr marL="73375" marR="73375" marT="36675" marB="36675" anchor="ctr">
                    <a:solidFill>
                      <a:schemeClr val="dk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ja-JP" sz="900" b="0" u="none" strike="noStrike" cap="none">
                          <a:latin typeface="Arial"/>
                          <a:ea typeface="Arial"/>
                          <a:cs typeface="Arial"/>
                          <a:sym typeface="Arial"/>
                        </a:rPr>
                        <a:t>原寸でデーターを作成した場合、100dpi以上。</a:t>
                      </a:r>
                      <a:endParaRPr dirty="0"/>
                    </a:p>
                    <a:p>
                      <a:pPr marL="0" marR="0" lvl="0" indent="0" algn="l" rtl="0">
                        <a:lnSpc>
                          <a:spcPct val="100000"/>
                        </a:lnSpc>
                        <a:spcBef>
                          <a:spcPts val="0"/>
                        </a:spcBef>
                        <a:spcAft>
                          <a:spcPts val="0"/>
                        </a:spcAft>
                        <a:buClr>
                          <a:schemeClr val="dk1"/>
                        </a:buClr>
                        <a:buSzPts val="900"/>
                        <a:buFont typeface="Arial"/>
                        <a:buNone/>
                      </a:pPr>
                      <a:r>
                        <a:rPr lang="ja-JP" sz="900" b="0" u="none" strike="noStrike" cap="none">
                          <a:latin typeface="Arial"/>
                          <a:ea typeface="Arial"/>
                          <a:cs typeface="Arial"/>
                          <a:sym typeface="Arial"/>
                        </a:rPr>
                        <a:t>写真データはIllustratorへのリンクをお願いします。</a:t>
                      </a:r>
                      <a:endParaRPr dirty="0"/>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ＣＭＹＫを使用。</a:t>
                      </a:r>
                      <a:endParaRPr dirty="0"/>
                    </a:p>
                  </a:txBody>
                  <a:tcPr marL="73375" marR="73375" marT="36675" marB="36675" anchor="ctr">
                    <a:solidFill>
                      <a:srgbClr val="D8D8D8"/>
                    </a:solidFill>
                  </a:tcPr>
                </a:tc>
                <a:extLst>
                  <a:ext uri="{0D108BD9-81ED-4DB2-BD59-A6C34878D82A}">
                    <a16:rowId xmlns:a16="http://schemas.microsoft.com/office/drawing/2014/main" val="10001"/>
                  </a:ext>
                </a:extLst>
              </a:tr>
            </a:tbl>
          </a:graphicData>
        </a:graphic>
      </p:graphicFrame>
      <p:sp>
        <p:nvSpPr>
          <p:cNvPr id="267" name="Google Shape;267;p9"/>
          <p:cNvSpPr txBox="1"/>
          <p:nvPr/>
        </p:nvSpPr>
        <p:spPr>
          <a:xfrm>
            <a:off x="688109" y="1129134"/>
            <a:ext cx="1081578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a:solidFill>
                  <a:schemeClr val="dk1"/>
                </a:solidFill>
                <a:latin typeface="Arial"/>
                <a:ea typeface="Arial"/>
                <a:cs typeface="Arial"/>
                <a:sym typeface="Arial"/>
              </a:rPr>
              <a:t>港区の景観指導により、</a:t>
            </a:r>
            <a:r>
              <a:rPr lang="en-US" altLang="ja-JP" sz="1600" b="1" dirty="0">
                <a:solidFill>
                  <a:schemeClr val="dk1"/>
                </a:solidFill>
                <a:latin typeface="Arial"/>
                <a:ea typeface="Arial"/>
                <a:cs typeface="Arial"/>
                <a:sym typeface="Arial"/>
              </a:rPr>
              <a:t>1</a:t>
            </a:r>
            <a:r>
              <a:rPr lang="ja-JP" altLang="en-US" sz="1600" b="1">
                <a:solidFill>
                  <a:schemeClr val="dk1"/>
                </a:solidFill>
                <a:latin typeface="Arial"/>
                <a:ea typeface="Arial"/>
                <a:cs typeface="Arial"/>
                <a:sym typeface="Arial"/>
              </a:rPr>
              <a:t>箇所ごとにデザインを制作してください。</a:t>
            </a:r>
            <a:endParaRPr lang="en-US" altLang="ja-JP" sz="1600" b="1" dirty="0">
              <a:solidFill>
                <a:schemeClr val="dk1"/>
              </a:solidFill>
              <a:latin typeface="Arial"/>
              <a:ea typeface="Arial"/>
              <a:cs typeface="Arial"/>
              <a:sym typeface="Arial"/>
            </a:endParaRPr>
          </a:p>
          <a:p>
            <a:pPr marL="0" marR="0" lvl="0" indent="0" algn="ctr" rtl="0">
              <a:spcBef>
                <a:spcPts val="0"/>
              </a:spcBef>
              <a:spcAft>
                <a:spcPts val="0"/>
              </a:spcAft>
              <a:buNone/>
            </a:pPr>
            <a:r>
              <a:rPr lang="ja-JP" altLang="en-US" sz="1600" b="1">
                <a:solidFill>
                  <a:schemeClr val="dk1"/>
                </a:solidFill>
                <a:latin typeface="Arial"/>
                <a:ea typeface="Arial"/>
                <a:cs typeface="Arial"/>
                <a:sym typeface="Arial"/>
              </a:rPr>
              <a:t>複数のデザインが連続して掲出されるポスターの連続貼りはご実施いただけません。</a:t>
            </a:r>
            <a:endParaRPr lang="en-US" altLang="ja-JP" sz="1600" b="1" dirty="0">
              <a:solidFill>
                <a:schemeClr val="dk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D95B16E3-9E3F-80FC-82DE-494C474A3150}"/>
              </a:ext>
            </a:extLst>
          </p:cNvPr>
          <p:cNvGrpSpPr/>
          <p:nvPr/>
        </p:nvGrpSpPr>
        <p:grpSpPr>
          <a:xfrm>
            <a:off x="1890549" y="1767105"/>
            <a:ext cx="7884564" cy="3039069"/>
            <a:chOff x="2073431" y="1767105"/>
            <a:chExt cx="7884564" cy="3039069"/>
          </a:xfrm>
        </p:grpSpPr>
        <p:pic>
          <p:nvPicPr>
            <p:cNvPr id="1028" name="Picture 4" descr="白いドレス シャツを着て横になっている 2 人の女性">
              <a:extLst>
                <a:ext uri="{FF2B5EF4-FFF2-40B4-BE49-F238E27FC236}">
                  <a16:creationId xmlns:a16="http://schemas.microsoft.com/office/drawing/2014/main" id="{8642615D-A93B-D782-E894-A3D9F9DED6C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455692" y="1778380"/>
              <a:ext cx="1502303" cy="958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ベージュと赤の花柄のトップを着た女性が灰色のコンクリート板に寄りかかり、その上に白い革のバッグが置かれている">
              <a:extLst>
                <a:ext uri="{FF2B5EF4-FFF2-40B4-BE49-F238E27FC236}">
                  <a16:creationId xmlns:a16="http://schemas.microsoft.com/office/drawing/2014/main" id="{B5651D1F-AEAE-4542-9C1C-7C2B00B3018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455692" y="2649936"/>
              <a:ext cx="1502303" cy="853345"/>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グループ化 35">
              <a:extLst>
                <a:ext uri="{FF2B5EF4-FFF2-40B4-BE49-F238E27FC236}">
                  <a16:creationId xmlns:a16="http://schemas.microsoft.com/office/drawing/2014/main" id="{639873AE-AF3C-B19A-0642-818A648CC619}"/>
                </a:ext>
              </a:extLst>
            </p:cNvPr>
            <p:cNvGrpSpPr/>
            <p:nvPr/>
          </p:nvGrpSpPr>
          <p:grpSpPr>
            <a:xfrm>
              <a:off x="2073431" y="1767105"/>
              <a:ext cx="7875795" cy="3039069"/>
              <a:chOff x="2580034" y="2545430"/>
              <a:chExt cx="7875795" cy="3039069"/>
            </a:xfrm>
          </p:grpSpPr>
          <p:grpSp>
            <p:nvGrpSpPr>
              <p:cNvPr id="24" name="グループ化 23">
                <a:extLst>
                  <a:ext uri="{FF2B5EF4-FFF2-40B4-BE49-F238E27FC236}">
                    <a16:creationId xmlns:a16="http://schemas.microsoft.com/office/drawing/2014/main" id="{863C86B2-0F9A-D4BF-E92D-324A020E4ADA}"/>
                  </a:ext>
                </a:extLst>
              </p:cNvPr>
              <p:cNvGrpSpPr/>
              <p:nvPr/>
            </p:nvGrpSpPr>
            <p:grpSpPr>
              <a:xfrm>
                <a:off x="8962295" y="3642905"/>
                <a:ext cx="1493534" cy="1497437"/>
                <a:chOff x="-9158415" y="-3797400"/>
                <a:chExt cx="2541695" cy="2957663"/>
              </a:xfrm>
            </p:grpSpPr>
            <p:pic>
              <p:nvPicPr>
                <p:cNvPr id="3" name="Picture 2">
                  <a:extLst>
                    <a:ext uri="{FF2B5EF4-FFF2-40B4-BE49-F238E27FC236}">
                      <a16:creationId xmlns:a16="http://schemas.microsoft.com/office/drawing/2014/main" id="{E66E53EE-C321-571B-9119-83CAA8B08E5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58415" y="-2535524"/>
                  <a:ext cx="2541695" cy="1695787"/>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E96AFE81-0D24-FB38-A2DB-8C5AB7D4454C}"/>
                    </a:ext>
                  </a:extLst>
                </p:cNvPr>
                <p:cNvSpPr/>
                <p:nvPr/>
              </p:nvSpPr>
              <p:spPr>
                <a:xfrm>
                  <a:off x="-9040834" y="-3797400"/>
                  <a:ext cx="2306534" cy="684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dirty="0">
                      <a:solidFill>
                        <a:schemeClr val="bg1"/>
                      </a:solidFill>
                    </a:rPr>
                    <a:t>logo</a:t>
                  </a:r>
                  <a:endParaRPr kumimoji="1" lang="ja-JP" altLang="en-US" sz="4000" b="1">
                    <a:solidFill>
                      <a:schemeClr val="bg1"/>
                    </a:solidFill>
                  </a:endParaRPr>
                </a:p>
              </p:txBody>
            </p:sp>
          </p:grpSp>
          <p:grpSp>
            <p:nvGrpSpPr>
              <p:cNvPr id="23" name="グループ化 22">
                <a:extLst>
                  <a:ext uri="{FF2B5EF4-FFF2-40B4-BE49-F238E27FC236}">
                    <a16:creationId xmlns:a16="http://schemas.microsoft.com/office/drawing/2014/main" id="{B1571BC2-2B4E-5D50-209A-DB2CA69044C7}"/>
                  </a:ext>
                </a:extLst>
              </p:cNvPr>
              <p:cNvGrpSpPr/>
              <p:nvPr/>
            </p:nvGrpSpPr>
            <p:grpSpPr>
              <a:xfrm>
                <a:off x="2580034" y="2545430"/>
                <a:ext cx="2329593" cy="2577404"/>
                <a:chOff x="9658315" y="2642387"/>
                <a:chExt cx="2306533" cy="2364860"/>
              </a:xfrm>
            </p:grpSpPr>
            <p:pic>
              <p:nvPicPr>
                <p:cNvPr id="21" name="Picture 4" descr="白いブレザーを着た女性">
                  <a:extLst>
                    <a:ext uri="{FF2B5EF4-FFF2-40B4-BE49-F238E27FC236}">
                      <a16:creationId xmlns:a16="http://schemas.microsoft.com/office/drawing/2014/main" id="{684032B3-ABA5-75EF-E17E-C42A9833C7E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18387" y="2642387"/>
                  <a:ext cx="1586389" cy="2364860"/>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A2281DA2-6BD5-C373-420A-2C4B1670DD48}"/>
                    </a:ext>
                  </a:extLst>
                </p:cNvPr>
                <p:cNvSpPr/>
                <p:nvPr/>
              </p:nvSpPr>
              <p:spPr>
                <a:xfrm>
                  <a:off x="9658315" y="3411859"/>
                  <a:ext cx="2306533" cy="684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800" b="1" dirty="0">
                      <a:solidFill>
                        <a:schemeClr val="bg1"/>
                      </a:solidFill>
                    </a:rPr>
                    <a:t>logo</a:t>
                  </a:r>
                  <a:endParaRPr kumimoji="1" lang="ja-JP" altLang="en-US" sz="4800" b="1">
                    <a:solidFill>
                      <a:schemeClr val="bg1"/>
                    </a:solidFill>
                  </a:endParaRPr>
                </a:p>
              </p:txBody>
            </p:sp>
          </p:grpSp>
          <p:grpSp>
            <p:nvGrpSpPr>
              <p:cNvPr id="32" name="グループ化 31">
                <a:extLst>
                  <a:ext uri="{FF2B5EF4-FFF2-40B4-BE49-F238E27FC236}">
                    <a16:creationId xmlns:a16="http://schemas.microsoft.com/office/drawing/2014/main" id="{2E732426-CBB3-D5C5-BD47-4C620DD2DB56}"/>
                  </a:ext>
                </a:extLst>
              </p:cNvPr>
              <p:cNvGrpSpPr/>
              <p:nvPr/>
            </p:nvGrpSpPr>
            <p:grpSpPr>
              <a:xfrm>
                <a:off x="5989646" y="2561658"/>
                <a:ext cx="1427154" cy="2577404"/>
                <a:chOff x="2432142" y="1152571"/>
                <a:chExt cx="2822476" cy="5097322"/>
              </a:xfrm>
            </p:grpSpPr>
            <p:pic>
              <p:nvPicPr>
                <p:cNvPr id="25" name="Picture 2">
                  <a:extLst>
                    <a:ext uri="{FF2B5EF4-FFF2-40B4-BE49-F238E27FC236}">
                      <a16:creationId xmlns:a16="http://schemas.microsoft.com/office/drawing/2014/main" id="{5D709831-2156-530C-2B67-5DFBE613321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77768" y="4554105"/>
                  <a:ext cx="1140708" cy="16957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ハトの近くの女性">
                  <a:extLst>
                    <a:ext uri="{FF2B5EF4-FFF2-40B4-BE49-F238E27FC236}">
                      <a16:creationId xmlns:a16="http://schemas.microsoft.com/office/drawing/2014/main" id="{EC8698A5-8B4F-D14A-6B94-F0E454FD50F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33463" y="2848358"/>
                  <a:ext cx="1144305" cy="17164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ボケ写真で茶色の革のバッグを保持している女性">
                  <a:extLst>
                    <a:ext uri="{FF2B5EF4-FFF2-40B4-BE49-F238E27FC236}">
                      <a16:creationId xmlns:a16="http://schemas.microsoft.com/office/drawing/2014/main" id="{971D2B95-FBA2-5D77-871A-ADFC4DF4C8B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32142" y="1152571"/>
                  <a:ext cx="1141127" cy="17164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ポケットに手を入れながら岩の上を見ている白いショートパンツの女性">
                  <a:extLst>
                    <a:ext uri="{FF2B5EF4-FFF2-40B4-BE49-F238E27FC236}">
                      <a16:creationId xmlns:a16="http://schemas.microsoft.com/office/drawing/2014/main" id="{272B0FF2-3086-6050-DF85-C7BE03C120F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73269" y="1152571"/>
                  <a:ext cx="1141127" cy="17164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日中屋外に立っているサングラスをかけた女性">
                  <a:extLst>
                    <a:ext uri="{FF2B5EF4-FFF2-40B4-BE49-F238E27FC236}">
                      <a16:creationId xmlns:a16="http://schemas.microsoft.com/office/drawing/2014/main" id="{D1B5EC30-3AF6-C1E6-04EF-452B855CD20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73269" y="2869028"/>
                  <a:ext cx="1141127" cy="16957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道の真ん中に立っている女性">
                  <a:extLst>
                    <a:ext uri="{FF2B5EF4-FFF2-40B4-BE49-F238E27FC236}">
                      <a16:creationId xmlns:a16="http://schemas.microsoft.com/office/drawing/2014/main" id="{90729C85-B09F-91AD-E155-D37353FEEE3C}"/>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432142" y="4525075"/>
                  <a:ext cx="1149878" cy="1724818"/>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7D6A1B29-2036-B354-B947-2ED6B3038C59}"/>
                    </a:ext>
                  </a:extLst>
                </p:cNvPr>
                <p:cNvSpPr/>
                <p:nvPr/>
              </p:nvSpPr>
              <p:spPr>
                <a:xfrm>
                  <a:off x="2948085" y="5049833"/>
                  <a:ext cx="2306533" cy="684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bg1"/>
                      </a:solidFill>
                    </a:rPr>
                    <a:t>logo</a:t>
                  </a:r>
                  <a:endParaRPr kumimoji="1" lang="ja-JP" altLang="en-US" sz="2000" b="1">
                    <a:solidFill>
                      <a:schemeClr val="bg1"/>
                    </a:solidFill>
                  </a:endParaRPr>
                </a:p>
              </p:txBody>
            </p:sp>
          </p:grpSp>
          <p:sp>
            <p:nvSpPr>
              <p:cNvPr id="33" name="テキスト ボックス 32">
                <a:extLst>
                  <a:ext uri="{FF2B5EF4-FFF2-40B4-BE49-F238E27FC236}">
                    <a16:creationId xmlns:a16="http://schemas.microsoft.com/office/drawing/2014/main" id="{5EEA61CF-2F6B-BF2D-CE2A-11CF727876A9}"/>
                  </a:ext>
                </a:extLst>
              </p:cNvPr>
              <p:cNvSpPr txBox="1"/>
              <p:nvPr/>
            </p:nvSpPr>
            <p:spPr>
              <a:xfrm>
                <a:off x="3420455" y="5096153"/>
                <a:ext cx="639919" cy="461665"/>
              </a:xfrm>
              <a:prstGeom prst="rect">
                <a:avLst/>
              </a:prstGeom>
              <a:noFill/>
            </p:spPr>
            <p:txBody>
              <a:bodyPr wrap="none" rtlCol="0">
                <a:spAutoFit/>
              </a:bodyPr>
              <a:lstStyle/>
              <a:p>
                <a:r>
                  <a:rPr kumimoji="1" lang="en-US" altLang="ja-JP" sz="2400" b="1" i="1" dirty="0"/>
                  <a:t>OK</a:t>
                </a:r>
                <a:endParaRPr kumimoji="1" lang="ja-JP" altLang="en-US" sz="2400" b="1" i="1"/>
              </a:p>
            </p:txBody>
          </p:sp>
          <p:sp>
            <p:nvSpPr>
              <p:cNvPr id="34" name="テキスト ボックス 33">
                <a:extLst>
                  <a:ext uri="{FF2B5EF4-FFF2-40B4-BE49-F238E27FC236}">
                    <a16:creationId xmlns:a16="http://schemas.microsoft.com/office/drawing/2014/main" id="{C3DB4E9F-09E7-3BD8-F30A-5B85C63B6399}"/>
                  </a:ext>
                </a:extLst>
              </p:cNvPr>
              <p:cNvSpPr txBox="1"/>
              <p:nvPr/>
            </p:nvSpPr>
            <p:spPr>
              <a:xfrm>
                <a:off x="6245075" y="5122834"/>
                <a:ext cx="660758" cy="461665"/>
              </a:xfrm>
              <a:prstGeom prst="rect">
                <a:avLst/>
              </a:prstGeom>
              <a:noFill/>
            </p:spPr>
            <p:txBody>
              <a:bodyPr wrap="none" rtlCol="0">
                <a:spAutoFit/>
              </a:bodyPr>
              <a:lstStyle/>
              <a:p>
                <a:r>
                  <a:rPr kumimoji="1" lang="en-US" altLang="ja-JP" sz="2400" b="1" i="1" dirty="0"/>
                  <a:t>NG</a:t>
                </a:r>
                <a:endParaRPr kumimoji="1" lang="ja-JP" altLang="en-US" sz="2400" b="1" i="1"/>
              </a:p>
            </p:txBody>
          </p:sp>
          <p:sp>
            <p:nvSpPr>
              <p:cNvPr id="35" name="テキスト ボックス 34">
                <a:extLst>
                  <a:ext uri="{FF2B5EF4-FFF2-40B4-BE49-F238E27FC236}">
                    <a16:creationId xmlns:a16="http://schemas.microsoft.com/office/drawing/2014/main" id="{BC8A6F0B-48C1-F0BD-1136-AE31209882A4}"/>
                  </a:ext>
                </a:extLst>
              </p:cNvPr>
              <p:cNvSpPr txBox="1"/>
              <p:nvPr/>
            </p:nvSpPr>
            <p:spPr>
              <a:xfrm>
                <a:off x="9155064" y="5114734"/>
                <a:ext cx="1107996" cy="461665"/>
              </a:xfrm>
              <a:prstGeom prst="rect">
                <a:avLst/>
              </a:prstGeom>
              <a:noFill/>
            </p:spPr>
            <p:txBody>
              <a:bodyPr wrap="none" rtlCol="0">
                <a:spAutoFit/>
              </a:bodyPr>
              <a:lstStyle/>
              <a:p>
                <a:r>
                  <a:rPr kumimoji="1" lang="ja-JP" altLang="en-US" sz="2400" b="1" i="1"/>
                  <a:t>要調整</a:t>
                </a: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3A743A21-1565-A44E-8BA1-96EDBFBDE239}"/>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19" name="テキスト ボックス 18">
            <a:extLst>
              <a:ext uri="{FF2B5EF4-FFF2-40B4-BE49-F238E27FC236}">
                <a16:creationId xmlns:a16="http://schemas.microsoft.com/office/drawing/2014/main" id="{0E838F5D-9C0F-8537-82C5-634814F34257}"/>
              </a:ext>
            </a:extLst>
          </p:cNvPr>
          <p:cNvSpPr txBox="1"/>
          <p:nvPr/>
        </p:nvSpPr>
        <p:spPr>
          <a:xfrm>
            <a:off x="318251" y="303153"/>
            <a:ext cx="3966150" cy="461665"/>
          </a:xfrm>
          <a:prstGeom prst="rect">
            <a:avLst/>
          </a:prstGeom>
          <a:solidFill>
            <a:schemeClr val="tx1"/>
          </a:solidFill>
        </p:spPr>
        <p:txBody>
          <a:bodyPr wrap="none" rtlCol="0">
            <a:spAutoFit/>
          </a:bodyPr>
          <a:lstStyle/>
          <a:p>
            <a:r>
              <a:rPr kumimoji="1" lang="ja-JP" altLang="en-US" sz="2400" b="1">
                <a:solidFill>
                  <a:schemeClr val="bg1"/>
                </a:solidFill>
              </a:rPr>
              <a:t>実施事例 「</a:t>
            </a:r>
            <a:r>
              <a:rPr lang="ja-JP" altLang="en-US" sz="2400" b="1">
                <a:solidFill>
                  <a:schemeClr val="bg1"/>
                </a:solidFill>
              </a:rPr>
              <a:t>メゾンキツネ</a:t>
            </a:r>
            <a:r>
              <a:rPr kumimoji="1" lang="ja-JP" altLang="en-US" sz="2400" b="1">
                <a:solidFill>
                  <a:schemeClr val="bg1"/>
                </a:solidFill>
              </a:rPr>
              <a:t>」</a:t>
            </a:r>
          </a:p>
        </p:txBody>
      </p:sp>
      <p:sp>
        <p:nvSpPr>
          <p:cNvPr id="3" name="テキスト ボックス 2">
            <a:extLst>
              <a:ext uri="{FF2B5EF4-FFF2-40B4-BE49-F238E27FC236}">
                <a16:creationId xmlns:a16="http://schemas.microsoft.com/office/drawing/2014/main" id="{A303AA0C-C201-2860-3363-320F36CE5BD3}"/>
              </a:ext>
            </a:extLst>
          </p:cNvPr>
          <p:cNvSpPr txBox="1"/>
          <p:nvPr/>
        </p:nvSpPr>
        <p:spPr>
          <a:xfrm>
            <a:off x="8990670" y="86157"/>
            <a:ext cx="3007555" cy="400110"/>
          </a:xfrm>
          <a:prstGeom prst="rect">
            <a:avLst/>
          </a:prstGeom>
          <a:noFill/>
        </p:spPr>
        <p:txBody>
          <a:bodyPr wrap="none" rtlCol="0">
            <a:spAutoFit/>
          </a:bodyPr>
          <a:lstStyle/>
          <a:p>
            <a:r>
              <a:rPr kumimoji="1" lang="en-US" altLang="ja-JP" sz="1000" dirty="0"/>
              <a:t>※</a:t>
            </a:r>
            <a:r>
              <a:rPr lang="ja-JP" altLang="en-US" sz="1000"/>
              <a:t>過去事例は下記</a:t>
            </a:r>
            <a:r>
              <a:rPr lang="en-US" altLang="ja-JP" sz="1000" dirty="0"/>
              <a:t>URL</a:t>
            </a:r>
            <a:r>
              <a:rPr lang="ja-JP" altLang="en-US" sz="1000"/>
              <a:t>よりご確認いただけます。</a:t>
            </a:r>
            <a:endParaRPr lang="en-US" altLang="ja-JP" sz="1000" dirty="0"/>
          </a:p>
          <a:p>
            <a:r>
              <a:rPr kumimoji="1" lang="en-US" altLang="ja-JP" sz="1000" dirty="0">
                <a:hlinkClick r:id="rId3"/>
              </a:rPr>
              <a:t>https://wildposting.jp/case-study</a:t>
            </a:r>
            <a:endParaRPr kumimoji="1" lang="en-US" altLang="ja-JP" sz="1000" dirty="0"/>
          </a:p>
        </p:txBody>
      </p:sp>
      <p:sp>
        <p:nvSpPr>
          <p:cNvPr id="51" name="直角三角形 19">
            <a:extLst>
              <a:ext uri="{FF2B5EF4-FFF2-40B4-BE49-F238E27FC236}">
                <a16:creationId xmlns:a16="http://schemas.microsoft.com/office/drawing/2014/main" id="{2986F538-4043-2A44-9B5C-51989AC160B5}"/>
              </a:ext>
            </a:extLst>
          </p:cNvPr>
          <p:cNvSpPr/>
          <p:nvPr/>
        </p:nvSpPr>
        <p:spPr>
          <a:xfrm flipH="1">
            <a:off x="9789138" y="956043"/>
            <a:ext cx="2465220" cy="5991055"/>
          </a:xfrm>
          <a:custGeom>
            <a:avLst/>
            <a:gdLst>
              <a:gd name="connsiteX0" fmla="*/ 0 w 2646878"/>
              <a:gd name="connsiteY0" fmla="*/ 4964895 h 4964895"/>
              <a:gd name="connsiteX1" fmla="*/ 0 w 2646878"/>
              <a:gd name="connsiteY1" fmla="*/ 0 h 4964895"/>
              <a:gd name="connsiteX2" fmla="*/ 2646878 w 2646878"/>
              <a:gd name="connsiteY2" fmla="*/ 4964895 h 4964895"/>
              <a:gd name="connsiteX3" fmla="*/ 0 w 2646878"/>
              <a:gd name="connsiteY3" fmla="*/ 4964895 h 4964895"/>
              <a:gd name="connsiteX0" fmla="*/ 12700 w 2659578"/>
              <a:gd name="connsiteY0" fmla="*/ 5701495 h 5701495"/>
              <a:gd name="connsiteX1" fmla="*/ 0 w 2659578"/>
              <a:gd name="connsiteY1" fmla="*/ 0 h 5701495"/>
              <a:gd name="connsiteX2" fmla="*/ 2659578 w 2659578"/>
              <a:gd name="connsiteY2" fmla="*/ 5701495 h 5701495"/>
              <a:gd name="connsiteX3" fmla="*/ 12700 w 2659578"/>
              <a:gd name="connsiteY3" fmla="*/ 5701495 h 5701495"/>
              <a:gd name="connsiteX0" fmla="*/ 1222 w 2648100"/>
              <a:gd name="connsiteY0" fmla="*/ 5968195 h 5968195"/>
              <a:gd name="connsiteX1" fmla="*/ 1222 w 2648100"/>
              <a:gd name="connsiteY1" fmla="*/ 0 h 5968195"/>
              <a:gd name="connsiteX2" fmla="*/ 2648100 w 2648100"/>
              <a:gd name="connsiteY2" fmla="*/ 5968195 h 5968195"/>
              <a:gd name="connsiteX3" fmla="*/ 1222 w 2648100"/>
              <a:gd name="connsiteY3" fmla="*/ 5968195 h 5968195"/>
              <a:gd name="connsiteX0" fmla="*/ 1222 w 2465220"/>
              <a:gd name="connsiteY0" fmla="*/ 5968195 h 5991055"/>
              <a:gd name="connsiteX1" fmla="*/ 1222 w 2465220"/>
              <a:gd name="connsiteY1" fmla="*/ 0 h 5991055"/>
              <a:gd name="connsiteX2" fmla="*/ 2465220 w 2465220"/>
              <a:gd name="connsiteY2" fmla="*/ 5991055 h 5991055"/>
              <a:gd name="connsiteX3" fmla="*/ 1222 w 2465220"/>
              <a:gd name="connsiteY3" fmla="*/ 5968195 h 5991055"/>
            </a:gdLst>
            <a:ahLst/>
            <a:cxnLst>
              <a:cxn ang="0">
                <a:pos x="connsiteX0" y="connsiteY0"/>
              </a:cxn>
              <a:cxn ang="0">
                <a:pos x="connsiteX1" y="connsiteY1"/>
              </a:cxn>
              <a:cxn ang="0">
                <a:pos x="connsiteX2" y="connsiteY2"/>
              </a:cxn>
              <a:cxn ang="0">
                <a:pos x="connsiteX3" y="connsiteY3"/>
              </a:cxn>
            </a:cxnLst>
            <a:rect l="l" t="t" r="r" b="b"/>
            <a:pathLst>
              <a:path w="2465220" h="5991055">
                <a:moveTo>
                  <a:pt x="1222" y="5968195"/>
                </a:moveTo>
                <a:cubicBezTo>
                  <a:pt x="-3011" y="4067697"/>
                  <a:pt x="5455" y="1900498"/>
                  <a:pt x="1222" y="0"/>
                </a:cubicBezTo>
                <a:lnTo>
                  <a:pt x="2465220" y="5991055"/>
                </a:lnTo>
                <a:lnTo>
                  <a:pt x="1222" y="596819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E9078EBB-5B00-39B0-5835-D7886606BA60}"/>
              </a:ext>
            </a:extLst>
          </p:cNvPr>
          <p:cNvGrpSpPr/>
          <p:nvPr/>
        </p:nvGrpSpPr>
        <p:grpSpPr>
          <a:xfrm>
            <a:off x="738384" y="955672"/>
            <a:ext cx="10715232" cy="5622958"/>
            <a:chOff x="987425" y="955672"/>
            <a:chExt cx="10208795" cy="5357199"/>
          </a:xfrm>
        </p:grpSpPr>
        <p:pic>
          <p:nvPicPr>
            <p:cNvPr id="5" name="図 4" descr="建物の前の歩道を歩いている人&#10;&#10;低い精度で自動的に生成された説明">
              <a:extLst>
                <a:ext uri="{FF2B5EF4-FFF2-40B4-BE49-F238E27FC236}">
                  <a16:creationId xmlns:a16="http://schemas.microsoft.com/office/drawing/2014/main" id="{6F56637C-C0A1-DF4B-F572-B35A1213FDDA}"/>
                </a:ext>
              </a:extLst>
            </p:cNvPr>
            <p:cNvPicPr>
              <a:picLocks noChangeAspect="1"/>
            </p:cNvPicPr>
            <p:nvPr/>
          </p:nvPicPr>
          <p:blipFill>
            <a:blip r:embed="rId4"/>
            <a:stretch>
              <a:fillRect/>
            </a:stretch>
          </p:blipFill>
          <p:spPr>
            <a:xfrm>
              <a:off x="6150992" y="955672"/>
              <a:ext cx="5045228" cy="3783920"/>
            </a:xfrm>
            <a:prstGeom prst="rect">
              <a:avLst/>
            </a:prstGeom>
          </p:spPr>
        </p:pic>
        <p:pic>
          <p:nvPicPr>
            <p:cNvPr id="17" name="図 16" descr="落書きされた壁&#10;&#10;中程度の精度で自動的に生成された説明">
              <a:extLst>
                <a:ext uri="{FF2B5EF4-FFF2-40B4-BE49-F238E27FC236}">
                  <a16:creationId xmlns:a16="http://schemas.microsoft.com/office/drawing/2014/main" id="{33CD6980-4071-A8A4-6958-68B017F49E93}"/>
                </a:ext>
              </a:extLst>
            </p:cNvPr>
            <p:cNvPicPr>
              <a:picLocks noChangeAspect="1"/>
            </p:cNvPicPr>
            <p:nvPr/>
          </p:nvPicPr>
          <p:blipFill>
            <a:blip r:embed="rId5"/>
            <a:stretch>
              <a:fillRect/>
            </a:stretch>
          </p:blipFill>
          <p:spPr>
            <a:xfrm>
              <a:off x="987425" y="955672"/>
              <a:ext cx="5045228" cy="3783920"/>
            </a:xfrm>
            <a:prstGeom prst="rect">
              <a:avLst/>
            </a:prstGeom>
          </p:spPr>
        </p:pic>
        <p:grpSp>
          <p:nvGrpSpPr>
            <p:cNvPr id="22" name="グループ化 21">
              <a:extLst>
                <a:ext uri="{FF2B5EF4-FFF2-40B4-BE49-F238E27FC236}">
                  <a16:creationId xmlns:a16="http://schemas.microsoft.com/office/drawing/2014/main" id="{95D31EA0-C9F1-CEEA-DCD5-D7C913FFF1A2}"/>
                </a:ext>
              </a:extLst>
            </p:cNvPr>
            <p:cNvGrpSpPr/>
            <p:nvPr/>
          </p:nvGrpSpPr>
          <p:grpSpPr>
            <a:xfrm>
              <a:off x="987425" y="4811428"/>
              <a:ext cx="10208795" cy="1501443"/>
              <a:chOff x="858621" y="5051028"/>
              <a:chExt cx="9791021" cy="1440000"/>
            </a:xfrm>
          </p:grpSpPr>
          <p:pic>
            <p:nvPicPr>
              <p:cNvPr id="7" name="図 6" descr="歩道を歩いている数々の建物&#10;&#10;中程度の精度で自動的に生成された説明">
                <a:extLst>
                  <a:ext uri="{FF2B5EF4-FFF2-40B4-BE49-F238E27FC236}">
                    <a16:creationId xmlns:a16="http://schemas.microsoft.com/office/drawing/2014/main" id="{D49C0870-C166-96B3-7168-4C03DF44DE9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8621" y="5051028"/>
                <a:ext cx="1920000" cy="1440000"/>
              </a:xfrm>
              <a:prstGeom prst="rect">
                <a:avLst/>
              </a:prstGeom>
            </p:spPr>
          </p:pic>
          <p:pic>
            <p:nvPicPr>
              <p:cNvPr id="9" name="図 8" descr="建物の前の交差点&#10;&#10;自動的に生成された説明">
                <a:extLst>
                  <a:ext uri="{FF2B5EF4-FFF2-40B4-BE49-F238E27FC236}">
                    <a16:creationId xmlns:a16="http://schemas.microsoft.com/office/drawing/2014/main" id="{62A9095D-B8D7-B9A3-B748-C613B94BDD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77571" y="5051028"/>
                <a:ext cx="1920000" cy="1440000"/>
              </a:xfrm>
              <a:prstGeom prst="rect">
                <a:avLst/>
              </a:prstGeom>
            </p:spPr>
          </p:pic>
          <p:pic>
            <p:nvPicPr>
              <p:cNvPr id="15" name="図 14" descr="建物, 屋外, 道路, ストリート が含まれている画像&#10;&#10;自動的に生成された説明">
                <a:extLst>
                  <a:ext uri="{FF2B5EF4-FFF2-40B4-BE49-F238E27FC236}">
                    <a16:creationId xmlns:a16="http://schemas.microsoft.com/office/drawing/2014/main" id="{1C358B10-A759-3A7A-E519-362333915D4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29642" y="5051028"/>
                <a:ext cx="1920000" cy="1440000"/>
              </a:xfrm>
              <a:prstGeom prst="rect">
                <a:avLst/>
              </a:prstGeom>
            </p:spPr>
          </p:pic>
          <p:pic>
            <p:nvPicPr>
              <p:cNvPr id="16" name="図 15" descr="建物の前の歩道を歩く人&#10;&#10;低い精度で自動的に生成された説明">
                <a:extLst>
                  <a:ext uri="{FF2B5EF4-FFF2-40B4-BE49-F238E27FC236}">
                    <a16:creationId xmlns:a16="http://schemas.microsoft.com/office/drawing/2014/main" id="{ECC9EBB9-2935-33F1-E7ED-3EB2106A2AA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53607" y="5051028"/>
                <a:ext cx="1919999" cy="1440000"/>
              </a:xfrm>
              <a:prstGeom prst="rect">
                <a:avLst/>
              </a:prstGeom>
            </p:spPr>
          </p:pic>
          <p:pic>
            <p:nvPicPr>
              <p:cNvPr id="18" name="図 17" descr="屋外, 建物, 座る, 歩道 が含まれている画像&#10;&#10;自動的に生成された説明">
                <a:extLst>
                  <a:ext uri="{FF2B5EF4-FFF2-40B4-BE49-F238E27FC236}">
                    <a16:creationId xmlns:a16="http://schemas.microsoft.com/office/drawing/2014/main" id="{6CD529E4-E009-5826-6084-B2245248802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814340" y="5051028"/>
                <a:ext cx="1919999" cy="1440000"/>
              </a:xfrm>
              <a:prstGeom prst="rect">
                <a:avLst/>
              </a:prstGeom>
            </p:spPr>
          </p:pic>
        </p:grpSp>
      </p:grpSp>
    </p:spTree>
    <p:extLst>
      <p:ext uri="{BB962C8B-B14F-4D97-AF65-F5344CB8AC3E}">
        <p14:creationId xmlns:p14="http://schemas.microsoft.com/office/powerpoint/2010/main" val="404814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a:extLst>
              <a:ext uri="{FF2B5EF4-FFF2-40B4-BE49-F238E27FC236}">
                <a16:creationId xmlns:a16="http://schemas.microsoft.com/office/drawing/2014/main" id="{3A743A21-1565-A44E-8BA1-96EDBFBDE239}"/>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51" name="直角三角形 19">
            <a:extLst>
              <a:ext uri="{FF2B5EF4-FFF2-40B4-BE49-F238E27FC236}">
                <a16:creationId xmlns:a16="http://schemas.microsoft.com/office/drawing/2014/main" id="{2986F538-4043-2A44-9B5C-51989AC160B5}"/>
              </a:ext>
            </a:extLst>
          </p:cNvPr>
          <p:cNvSpPr/>
          <p:nvPr/>
        </p:nvSpPr>
        <p:spPr>
          <a:xfrm flipH="1">
            <a:off x="9789138" y="956043"/>
            <a:ext cx="2465220" cy="5991055"/>
          </a:xfrm>
          <a:custGeom>
            <a:avLst/>
            <a:gdLst>
              <a:gd name="connsiteX0" fmla="*/ 0 w 2646878"/>
              <a:gd name="connsiteY0" fmla="*/ 4964895 h 4964895"/>
              <a:gd name="connsiteX1" fmla="*/ 0 w 2646878"/>
              <a:gd name="connsiteY1" fmla="*/ 0 h 4964895"/>
              <a:gd name="connsiteX2" fmla="*/ 2646878 w 2646878"/>
              <a:gd name="connsiteY2" fmla="*/ 4964895 h 4964895"/>
              <a:gd name="connsiteX3" fmla="*/ 0 w 2646878"/>
              <a:gd name="connsiteY3" fmla="*/ 4964895 h 4964895"/>
              <a:gd name="connsiteX0" fmla="*/ 12700 w 2659578"/>
              <a:gd name="connsiteY0" fmla="*/ 5701495 h 5701495"/>
              <a:gd name="connsiteX1" fmla="*/ 0 w 2659578"/>
              <a:gd name="connsiteY1" fmla="*/ 0 h 5701495"/>
              <a:gd name="connsiteX2" fmla="*/ 2659578 w 2659578"/>
              <a:gd name="connsiteY2" fmla="*/ 5701495 h 5701495"/>
              <a:gd name="connsiteX3" fmla="*/ 12700 w 2659578"/>
              <a:gd name="connsiteY3" fmla="*/ 5701495 h 5701495"/>
              <a:gd name="connsiteX0" fmla="*/ 1222 w 2648100"/>
              <a:gd name="connsiteY0" fmla="*/ 5968195 h 5968195"/>
              <a:gd name="connsiteX1" fmla="*/ 1222 w 2648100"/>
              <a:gd name="connsiteY1" fmla="*/ 0 h 5968195"/>
              <a:gd name="connsiteX2" fmla="*/ 2648100 w 2648100"/>
              <a:gd name="connsiteY2" fmla="*/ 5968195 h 5968195"/>
              <a:gd name="connsiteX3" fmla="*/ 1222 w 2648100"/>
              <a:gd name="connsiteY3" fmla="*/ 5968195 h 5968195"/>
              <a:gd name="connsiteX0" fmla="*/ 1222 w 2465220"/>
              <a:gd name="connsiteY0" fmla="*/ 5968195 h 5991055"/>
              <a:gd name="connsiteX1" fmla="*/ 1222 w 2465220"/>
              <a:gd name="connsiteY1" fmla="*/ 0 h 5991055"/>
              <a:gd name="connsiteX2" fmla="*/ 2465220 w 2465220"/>
              <a:gd name="connsiteY2" fmla="*/ 5991055 h 5991055"/>
              <a:gd name="connsiteX3" fmla="*/ 1222 w 2465220"/>
              <a:gd name="connsiteY3" fmla="*/ 5968195 h 5991055"/>
            </a:gdLst>
            <a:ahLst/>
            <a:cxnLst>
              <a:cxn ang="0">
                <a:pos x="connsiteX0" y="connsiteY0"/>
              </a:cxn>
              <a:cxn ang="0">
                <a:pos x="connsiteX1" y="connsiteY1"/>
              </a:cxn>
              <a:cxn ang="0">
                <a:pos x="connsiteX2" y="connsiteY2"/>
              </a:cxn>
              <a:cxn ang="0">
                <a:pos x="connsiteX3" y="connsiteY3"/>
              </a:cxn>
            </a:cxnLst>
            <a:rect l="l" t="t" r="r" b="b"/>
            <a:pathLst>
              <a:path w="2465220" h="5991055">
                <a:moveTo>
                  <a:pt x="1222" y="5968195"/>
                </a:moveTo>
                <a:cubicBezTo>
                  <a:pt x="-3011" y="4067697"/>
                  <a:pt x="5455" y="1900498"/>
                  <a:pt x="1222" y="0"/>
                </a:cubicBezTo>
                <a:lnTo>
                  <a:pt x="2465220" y="5991055"/>
                </a:lnTo>
                <a:lnTo>
                  <a:pt x="1222" y="596819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E838F5D-9C0F-8537-82C5-634814F34257}"/>
              </a:ext>
            </a:extLst>
          </p:cNvPr>
          <p:cNvSpPr txBox="1"/>
          <p:nvPr/>
        </p:nvSpPr>
        <p:spPr>
          <a:xfrm>
            <a:off x="318251" y="303153"/>
            <a:ext cx="3704860" cy="461665"/>
          </a:xfrm>
          <a:prstGeom prst="rect">
            <a:avLst/>
          </a:prstGeom>
          <a:solidFill>
            <a:schemeClr val="tx1"/>
          </a:solidFill>
        </p:spPr>
        <p:txBody>
          <a:bodyPr wrap="none" rtlCol="0">
            <a:spAutoFit/>
          </a:bodyPr>
          <a:lstStyle/>
          <a:p>
            <a:r>
              <a:rPr kumimoji="1" lang="ja-JP" altLang="en-US" sz="2400" b="1">
                <a:solidFill>
                  <a:schemeClr val="bg1"/>
                </a:solidFill>
              </a:rPr>
              <a:t>実施事例 「</a:t>
            </a:r>
            <a:r>
              <a:rPr lang="en-US" altLang="ja-JP" sz="2400" b="1" dirty="0">
                <a:solidFill>
                  <a:schemeClr val="bg1"/>
                </a:solidFill>
              </a:rPr>
              <a:t>Lululemon</a:t>
            </a:r>
            <a:r>
              <a:rPr kumimoji="1" lang="ja-JP" altLang="en-US" sz="2400" b="1">
                <a:solidFill>
                  <a:schemeClr val="bg1"/>
                </a:solidFill>
              </a:rPr>
              <a:t>」</a:t>
            </a:r>
          </a:p>
        </p:txBody>
      </p:sp>
      <p:sp>
        <p:nvSpPr>
          <p:cNvPr id="3" name="テキスト ボックス 2">
            <a:extLst>
              <a:ext uri="{FF2B5EF4-FFF2-40B4-BE49-F238E27FC236}">
                <a16:creationId xmlns:a16="http://schemas.microsoft.com/office/drawing/2014/main" id="{A303AA0C-C201-2860-3363-320F36CE5BD3}"/>
              </a:ext>
            </a:extLst>
          </p:cNvPr>
          <p:cNvSpPr txBox="1"/>
          <p:nvPr/>
        </p:nvSpPr>
        <p:spPr>
          <a:xfrm>
            <a:off x="8990670" y="86157"/>
            <a:ext cx="3007555" cy="400110"/>
          </a:xfrm>
          <a:prstGeom prst="rect">
            <a:avLst/>
          </a:prstGeom>
          <a:noFill/>
        </p:spPr>
        <p:txBody>
          <a:bodyPr wrap="none" rtlCol="0">
            <a:spAutoFit/>
          </a:bodyPr>
          <a:lstStyle/>
          <a:p>
            <a:r>
              <a:rPr kumimoji="1" lang="en-US" altLang="ja-JP" sz="1000" dirty="0"/>
              <a:t>※</a:t>
            </a:r>
            <a:r>
              <a:rPr lang="ja-JP" altLang="en-US" sz="1000"/>
              <a:t>過去事例は下記</a:t>
            </a:r>
            <a:r>
              <a:rPr lang="en-US" altLang="ja-JP" sz="1000" dirty="0"/>
              <a:t>URL</a:t>
            </a:r>
            <a:r>
              <a:rPr lang="ja-JP" altLang="en-US" sz="1000"/>
              <a:t>よりご確認いただけます。</a:t>
            </a:r>
            <a:endParaRPr lang="en-US" altLang="ja-JP" sz="1000" dirty="0"/>
          </a:p>
          <a:p>
            <a:r>
              <a:rPr kumimoji="1" lang="en-US" altLang="ja-JP" sz="1000" dirty="0">
                <a:hlinkClick r:id="rId3"/>
              </a:rPr>
              <a:t>https://wildposting.jp/case-study</a:t>
            </a:r>
            <a:endParaRPr kumimoji="1" lang="en-US" altLang="ja-JP" sz="1000" dirty="0"/>
          </a:p>
        </p:txBody>
      </p:sp>
      <p:grpSp>
        <p:nvGrpSpPr>
          <p:cNvPr id="24" name="グループ化 23">
            <a:extLst>
              <a:ext uri="{FF2B5EF4-FFF2-40B4-BE49-F238E27FC236}">
                <a16:creationId xmlns:a16="http://schemas.microsoft.com/office/drawing/2014/main" id="{165E1DC6-9499-B628-2092-EA3F9E2CB02C}"/>
              </a:ext>
            </a:extLst>
          </p:cNvPr>
          <p:cNvGrpSpPr/>
          <p:nvPr/>
        </p:nvGrpSpPr>
        <p:grpSpPr>
          <a:xfrm>
            <a:off x="735984" y="952096"/>
            <a:ext cx="10717632" cy="5617188"/>
            <a:chOff x="735984" y="952096"/>
            <a:chExt cx="10717632" cy="5617188"/>
          </a:xfrm>
        </p:grpSpPr>
        <p:grpSp>
          <p:nvGrpSpPr>
            <p:cNvPr id="21" name="グループ化 20">
              <a:extLst>
                <a:ext uri="{FF2B5EF4-FFF2-40B4-BE49-F238E27FC236}">
                  <a16:creationId xmlns:a16="http://schemas.microsoft.com/office/drawing/2014/main" id="{1DC98535-550A-1747-D8EC-4A524E16F247}"/>
                </a:ext>
              </a:extLst>
            </p:cNvPr>
            <p:cNvGrpSpPr/>
            <p:nvPr/>
          </p:nvGrpSpPr>
          <p:grpSpPr>
            <a:xfrm>
              <a:off x="735984" y="4999129"/>
              <a:ext cx="10717631" cy="1570155"/>
              <a:chOff x="738384" y="6743128"/>
              <a:chExt cx="10669690" cy="1563132"/>
            </a:xfrm>
          </p:grpSpPr>
          <p:pic>
            <p:nvPicPr>
              <p:cNvPr id="6" name="図プレースホルダー 21" descr="建物, 道路, 男, ストリート が含まれている画像&#10;&#10;自動的に生成された説明">
                <a:extLst>
                  <a:ext uri="{FF2B5EF4-FFF2-40B4-BE49-F238E27FC236}">
                    <a16:creationId xmlns:a16="http://schemas.microsoft.com/office/drawing/2014/main" id="{7AA5BC39-578C-1622-2725-53F0C866F81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887728" y="6743860"/>
                <a:ext cx="2083200" cy="1562400"/>
              </a:xfrm>
              <a:prstGeom prst="rect">
                <a:avLst/>
              </a:prstGeom>
            </p:spPr>
          </p:pic>
          <p:pic>
            <p:nvPicPr>
              <p:cNvPr id="10" name="図プレースホルダー 12" descr="店の正面と入り口&#10;&#10;低い精度で自動的に生成された説明">
                <a:extLst>
                  <a:ext uri="{FF2B5EF4-FFF2-40B4-BE49-F238E27FC236}">
                    <a16:creationId xmlns:a16="http://schemas.microsoft.com/office/drawing/2014/main" id="{65E833A0-4CF7-AC41-CA94-DD185F9EBD7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189820" y="6743128"/>
                <a:ext cx="2083200" cy="1562400"/>
              </a:xfrm>
              <a:prstGeom prst="rect">
                <a:avLst/>
              </a:prstGeom>
            </p:spPr>
          </p:pic>
          <p:pic>
            <p:nvPicPr>
              <p:cNvPr id="11" name="図プレースホルダー 8" descr="建物の窓&#10;&#10;中程度の精度で自動的に生成された説明">
                <a:extLst>
                  <a:ext uri="{FF2B5EF4-FFF2-40B4-BE49-F238E27FC236}">
                    <a16:creationId xmlns:a16="http://schemas.microsoft.com/office/drawing/2014/main" id="{28EE3F00-FCEF-4C10-BC5A-B77C1D840C5C}"/>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738384" y="6743860"/>
                <a:ext cx="2083200" cy="1562400"/>
              </a:xfrm>
              <a:prstGeom prst="rect">
                <a:avLst/>
              </a:prstGeom>
            </p:spPr>
          </p:pic>
          <p:pic>
            <p:nvPicPr>
              <p:cNvPr id="12" name="図プレースホルダー 9" descr="レンガ造りの建物にある看板&#10;&#10;中程度の精度で自動的に生成された説明">
                <a:extLst>
                  <a:ext uri="{FF2B5EF4-FFF2-40B4-BE49-F238E27FC236}">
                    <a16:creationId xmlns:a16="http://schemas.microsoft.com/office/drawing/2014/main" id="{6773ACF3-CBAA-2B04-5E96-4DC56E87FEC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043931" y="6743860"/>
                <a:ext cx="2083200" cy="1562400"/>
              </a:xfrm>
              <a:prstGeom prst="rect">
                <a:avLst/>
              </a:prstGeom>
            </p:spPr>
          </p:pic>
          <p:pic>
            <p:nvPicPr>
              <p:cNvPr id="14" name="図プレースホルダー 5" descr="落書きされた壁の前にいる人たち&#10;&#10;低い精度で自動的に生成された説明">
                <a:extLst>
                  <a:ext uri="{FF2B5EF4-FFF2-40B4-BE49-F238E27FC236}">
                    <a16:creationId xmlns:a16="http://schemas.microsoft.com/office/drawing/2014/main" id="{86E18407-18AA-7FFE-28EE-5D0F666CC48E}"/>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9324874" y="6743128"/>
                <a:ext cx="2083200" cy="1562400"/>
              </a:xfrm>
              <a:prstGeom prst="rect">
                <a:avLst/>
              </a:prstGeom>
            </p:spPr>
          </p:pic>
        </p:grpSp>
        <p:pic>
          <p:nvPicPr>
            <p:cNvPr id="4" name="図プレースホルダー 26" descr="建物, 屋外, ストリート, 市 が含まれている画像&#10;&#10;自動的に生成された説明">
              <a:extLst>
                <a:ext uri="{FF2B5EF4-FFF2-40B4-BE49-F238E27FC236}">
                  <a16:creationId xmlns:a16="http://schemas.microsoft.com/office/drawing/2014/main" id="{08749FAA-CFFB-AE08-3C87-A9D2181D6481}"/>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158105" y="952096"/>
              <a:ext cx="5295511" cy="3971634"/>
            </a:xfrm>
            <a:prstGeom prst="rect">
              <a:avLst/>
            </a:prstGeom>
          </p:spPr>
        </p:pic>
        <p:pic>
          <p:nvPicPr>
            <p:cNvPr id="20" name="図プレースホルダー 16" descr="歩道を歩いている人たち&#10;&#10;中程度の精度で自動的に生成された説明">
              <a:extLst>
                <a:ext uri="{FF2B5EF4-FFF2-40B4-BE49-F238E27FC236}">
                  <a16:creationId xmlns:a16="http://schemas.microsoft.com/office/drawing/2014/main" id="{8C7B67AA-BDB1-76AC-969D-DDAE24C0BE5F}"/>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738384" y="952096"/>
              <a:ext cx="5295511" cy="3971634"/>
            </a:xfrm>
            <a:prstGeom prst="rect">
              <a:avLst/>
            </a:prstGeom>
          </p:spPr>
        </p:pic>
      </p:grpSp>
    </p:spTree>
    <p:extLst>
      <p:ext uri="{BB962C8B-B14F-4D97-AF65-F5344CB8AC3E}">
        <p14:creationId xmlns:p14="http://schemas.microsoft.com/office/powerpoint/2010/main" val="7508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1F45E466-6BAB-3B43-A332-8D5BC2E0883C}"/>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bg1">
                  <a:lumMod val="85000"/>
                </a:schemeClr>
              </a:solidFill>
              <a:latin typeface="+mn-ea"/>
            </a:endParaRPr>
          </a:p>
        </p:txBody>
      </p:sp>
      <p:sp>
        <p:nvSpPr>
          <p:cNvPr id="14" name="正方形/長方形 13">
            <a:extLst>
              <a:ext uri="{FF2B5EF4-FFF2-40B4-BE49-F238E27FC236}">
                <a16:creationId xmlns:a16="http://schemas.microsoft.com/office/drawing/2014/main" id="{F99F2B41-5678-B64B-9AF7-650CA804A363}"/>
              </a:ext>
            </a:extLst>
          </p:cNvPr>
          <p:cNvSpPr/>
          <p:nvPr/>
        </p:nvSpPr>
        <p:spPr>
          <a:xfrm>
            <a:off x="5572543" y="-251460"/>
            <a:ext cx="6289257" cy="7315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1" name="Rectangle 3">
            <a:extLst>
              <a:ext uri="{FF2B5EF4-FFF2-40B4-BE49-F238E27FC236}">
                <a16:creationId xmlns:a16="http://schemas.microsoft.com/office/drawing/2014/main" id="{9F5AA380-CA3B-AA42-A5C5-884A26BE3E51}"/>
              </a:ext>
            </a:extLst>
          </p:cNvPr>
          <p:cNvSpPr>
            <a:spLocks noChangeArrowheads="1"/>
          </p:cNvSpPr>
          <p:nvPr/>
        </p:nvSpPr>
        <p:spPr bwMode="auto">
          <a:xfrm>
            <a:off x="723024" y="1496243"/>
            <a:ext cx="4715249" cy="5095902"/>
          </a:xfrm>
          <a:prstGeom prst="rect">
            <a:avLst/>
          </a:prstGeom>
          <a:noFill/>
          <a:ln w="9525">
            <a:noFill/>
            <a:miter lim="800000"/>
            <a:headEnd/>
            <a:tailEnd/>
          </a:ln>
          <a:effectLst>
            <a:outerShdw sx="1000" sy="1000" algn="ctr" rotWithShape="0">
              <a:schemeClr val="bg2"/>
            </a:outerShdw>
          </a:effectLst>
        </p:spPr>
        <p:txBody>
          <a:bodyPr/>
          <a:lstStyle>
            <a:lvl1pPr marL="342900" indent="-342900">
              <a:defRPr kumimoji="1" sz="2400">
                <a:solidFill>
                  <a:schemeClr val="tx1"/>
                </a:solidFill>
                <a:latin typeface="Times" pitchFamily="2" charset="0"/>
                <a:ea typeface="Osaka" panose="020B0600000000000000" pitchFamily="34" charset="-128"/>
              </a:defRPr>
            </a:lvl1pPr>
            <a:lvl2pPr marL="742950" indent="-285750">
              <a:defRPr kumimoji="1" sz="2400">
                <a:solidFill>
                  <a:schemeClr val="tx1"/>
                </a:solidFill>
                <a:latin typeface="Times" pitchFamily="2" charset="0"/>
                <a:ea typeface="Osaka" panose="020B0600000000000000" pitchFamily="34" charset="-128"/>
              </a:defRPr>
            </a:lvl2pPr>
            <a:lvl3pPr marL="1143000" indent="-228600">
              <a:defRPr kumimoji="1" sz="2400">
                <a:solidFill>
                  <a:schemeClr val="tx1"/>
                </a:solidFill>
                <a:latin typeface="Times" pitchFamily="2" charset="0"/>
                <a:ea typeface="Osaka" panose="020B0600000000000000" pitchFamily="34" charset="-128"/>
              </a:defRPr>
            </a:lvl3pPr>
            <a:lvl4pPr marL="1600200" indent="-228600">
              <a:defRPr kumimoji="1" sz="2400">
                <a:solidFill>
                  <a:schemeClr val="tx1"/>
                </a:solidFill>
                <a:latin typeface="Times" pitchFamily="2" charset="0"/>
                <a:ea typeface="Osaka" panose="020B0600000000000000" pitchFamily="34" charset="-128"/>
              </a:defRPr>
            </a:lvl4pPr>
            <a:lvl5pPr marL="2057400" indent="-228600">
              <a:defRPr kumimoji="1" sz="2400">
                <a:solidFill>
                  <a:schemeClr val="tx1"/>
                </a:solidFill>
                <a:latin typeface="Times" pitchFamily="2" charset="0"/>
                <a:ea typeface="Osaka" panose="020B0600000000000000" pitchFamily="34" charset="-128"/>
              </a:defRPr>
            </a:lvl5pPr>
            <a:lvl6pPr marL="2514600" indent="-228600"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6pPr>
            <a:lvl7pPr marL="2971800" indent="-228600"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7pPr>
            <a:lvl8pPr marL="3429000" indent="-228600"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8pPr>
            <a:lvl9pPr marL="3886200" indent="-228600" eaLnBrk="0" fontAlgn="base" hangingPunct="0">
              <a:spcBef>
                <a:spcPct val="0"/>
              </a:spcBef>
              <a:spcAft>
                <a:spcPct val="0"/>
              </a:spcAft>
              <a:defRPr kumimoji="1" sz="2400">
                <a:solidFill>
                  <a:schemeClr val="tx1"/>
                </a:solidFill>
                <a:latin typeface="Times" pitchFamily="2" charset="0"/>
                <a:ea typeface="Osaka" panose="020B0600000000000000" pitchFamily="34" charset="-128"/>
              </a:defRPr>
            </a:lvl9pPr>
          </a:lstStyle>
          <a:p>
            <a:pPr eaLnBrk="1" hangingPunct="1">
              <a:spcBef>
                <a:spcPct val="20000"/>
              </a:spcBef>
              <a:defRPr/>
            </a:pPr>
            <a:r>
              <a:rPr lang="ja-JP" altLang="en-US" sz="1000" b="1" u="sng">
                <a:latin typeface="+mn-ea"/>
                <a:ea typeface="+mn-ea"/>
              </a:rPr>
              <a:t>◆展開エリア</a:t>
            </a:r>
            <a:endParaRPr lang="ja-JP" altLang="en-US" sz="1000" b="1">
              <a:latin typeface="+mn-ea"/>
              <a:ea typeface="+mn-ea"/>
            </a:endParaRPr>
          </a:p>
          <a:p>
            <a:pPr eaLnBrk="1" hangingPunct="1">
              <a:spcBef>
                <a:spcPct val="20000"/>
              </a:spcBef>
              <a:defRPr/>
            </a:pPr>
            <a:r>
              <a:rPr lang="ja-JP" altLang="en-US" sz="1000" b="1">
                <a:latin typeface="+mn-ea"/>
                <a:ea typeface="+mn-ea"/>
              </a:rPr>
              <a:t>東京都港区南青山周辺</a:t>
            </a:r>
            <a:r>
              <a:rPr lang="en-US" altLang="ja-JP" sz="1000" b="1" dirty="0">
                <a:latin typeface="+mn-ea"/>
                <a:ea typeface="+mn-ea"/>
              </a:rPr>
              <a:t> (</a:t>
            </a:r>
            <a:r>
              <a:rPr lang="ja-JP" altLang="en-US" sz="1000" b="1">
                <a:latin typeface="+mn-ea"/>
                <a:ea typeface="+mn-ea"/>
              </a:rPr>
              <a:t>別紙参照</a:t>
            </a:r>
            <a:r>
              <a:rPr lang="en-US" altLang="ja-JP" sz="1000" b="1" dirty="0">
                <a:latin typeface="+mn-ea"/>
                <a:ea typeface="+mn-ea"/>
              </a:rPr>
              <a:t>)</a:t>
            </a:r>
          </a:p>
          <a:p>
            <a:pPr eaLnBrk="1" hangingPunct="1">
              <a:spcBef>
                <a:spcPct val="20000"/>
              </a:spcBef>
              <a:defRPr/>
            </a:pPr>
            <a:endParaRPr lang="en-US" altLang="ja-JP" sz="1000" b="1" u="sng" dirty="0">
              <a:latin typeface="+mn-ea"/>
              <a:ea typeface="+mn-ea"/>
            </a:endParaRPr>
          </a:p>
          <a:p>
            <a:pPr eaLnBrk="1" hangingPunct="1">
              <a:spcBef>
                <a:spcPct val="20000"/>
              </a:spcBef>
              <a:defRPr/>
            </a:pPr>
            <a:r>
              <a:rPr lang="ja-JP" altLang="en-US" sz="1000" b="1" u="sng">
                <a:latin typeface="+mn-ea"/>
                <a:ea typeface="+mn-ea"/>
              </a:rPr>
              <a:t>◆掲出期間</a:t>
            </a:r>
            <a:endParaRPr lang="ja-JP" altLang="en-US" sz="1000" b="1">
              <a:latin typeface="+mn-ea"/>
              <a:ea typeface="+mn-ea"/>
            </a:endParaRPr>
          </a:p>
          <a:p>
            <a:pPr eaLnBrk="1" hangingPunct="1">
              <a:spcBef>
                <a:spcPct val="20000"/>
              </a:spcBef>
              <a:defRPr/>
            </a:pPr>
            <a:r>
              <a:rPr lang="en-US" altLang="ja-JP" sz="1000" b="1" dirty="0">
                <a:latin typeface="+mn-ea"/>
                <a:ea typeface="+mn-ea"/>
              </a:rPr>
              <a:t>2</a:t>
            </a:r>
            <a:r>
              <a:rPr lang="ja-JP" altLang="en-US" sz="1000" b="1">
                <a:latin typeface="+mn-ea"/>
                <a:ea typeface="+mn-ea"/>
              </a:rPr>
              <a:t>週間</a:t>
            </a:r>
            <a:r>
              <a:rPr lang="en-US" altLang="ja-JP" sz="1000" b="1" dirty="0">
                <a:latin typeface="+mn-ea"/>
                <a:ea typeface="+mn-ea"/>
              </a:rPr>
              <a:t> or 1</a:t>
            </a:r>
            <a:r>
              <a:rPr lang="ja-JP" altLang="en-US" sz="1000" b="1">
                <a:latin typeface="+mn-ea"/>
                <a:ea typeface="+mn-ea"/>
              </a:rPr>
              <a:t>週間　</a:t>
            </a:r>
            <a:endParaRPr lang="en-US" altLang="ja-JP" sz="1000" b="1" dirty="0">
              <a:latin typeface="+mn-ea"/>
              <a:ea typeface="+mn-ea"/>
            </a:endParaRPr>
          </a:p>
          <a:p>
            <a:pPr eaLnBrk="1" hangingPunct="1">
              <a:spcBef>
                <a:spcPct val="20000"/>
              </a:spcBef>
              <a:defRPr/>
            </a:pPr>
            <a:r>
              <a:rPr lang="en-US" altLang="ja-JP" sz="1000" b="1" dirty="0">
                <a:latin typeface="+mn-ea"/>
                <a:ea typeface="+mn-ea"/>
              </a:rPr>
              <a:t>※</a:t>
            </a:r>
            <a:r>
              <a:rPr lang="ja-JP" altLang="en-US" sz="1000" b="1">
                <a:latin typeface="+mn-ea"/>
                <a:ea typeface="+mn-ea"/>
              </a:rPr>
              <a:t>立ち上げ日は自由。ご相談ください。</a:t>
            </a:r>
            <a:endParaRPr lang="en-US" altLang="ja-JP" sz="1000" b="1" dirty="0">
              <a:latin typeface="+mn-ea"/>
              <a:ea typeface="+mn-ea"/>
            </a:endParaRPr>
          </a:p>
          <a:p>
            <a:pPr eaLnBrk="1" hangingPunct="1">
              <a:spcBef>
                <a:spcPct val="20000"/>
              </a:spcBef>
              <a:defRPr/>
            </a:pPr>
            <a:endParaRPr lang="en-US" altLang="ja-JP" sz="1000" b="1" dirty="0">
              <a:latin typeface="+mn-ea"/>
              <a:ea typeface="+mn-ea"/>
            </a:endParaRPr>
          </a:p>
          <a:p>
            <a:pPr>
              <a:spcBef>
                <a:spcPct val="20000"/>
              </a:spcBef>
              <a:defRPr/>
            </a:pPr>
            <a:r>
              <a:rPr lang="ja-JP" altLang="en-US" sz="1000" b="1" u="sng">
                <a:latin typeface="+mn-ea"/>
                <a:ea typeface="+mn-ea"/>
              </a:rPr>
              <a:t>◆掲出サイズ</a:t>
            </a:r>
          </a:p>
          <a:p>
            <a:pPr eaLnBrk="1" hangingPunct="1">
              <a:spcBef>
                <a:spcPct val="20000"/>
              </a:spcBef>
              <a:defRPr/>
            </a:pPr>
            <a:r>
              <a:rPr lang="en-US" altLang="ja-JP" sz="1000" b="1" dirty="0">
                <a:latin typeface="+mn-ea"/>
                <a:ea typeface="+mn-ea"/>
              </a:rPr>
              <a:t>13</a:t>
            </a:r>
            <a:r>
              <a:rPr lang="ja-JP" altLang="en-US" sz="1000" b="1">
                <a:latin typeface="+mn-ea"/>
                <a:ea typeface="+mn-ea"/>
              </a:rPr>
              <a:t>箇所</a:t>
            </a:r>
            <a:endParaRPr lang="en-US" altLang="ja-JP" sz="1000" b="1" dirty="0">
              <a:latin typeface="+mn-ea"/>
              <a:ea typeface="+mn-ea"/>
            </a:endParaRPr>
          </a:p>
          <a:p>
            <a:pPr eaLnBrk="1" hangingPunct="1">
              <a:spcBef>
                <a:spcPct val="20000"/>
              </a:spcBef>
              <a:defRPr/>
            </a:pPr>
            <a:r>
              <a:rPr lang="ja-JP" altLang="en-US" sz="1000" b="1">
                <a:latin typeface="+mn-ea"/>
                <a:ea typeface="+mn-ea"/>
              </a:rPr>
              <a:t>サイズは掲出箇所によって異なります。</a:t>
            </a:r>
            <a:endParaRPr lang="en-US" altLang="ja-JP" sz="1000" b="1" dirty="0">
              <a:latin typeface="+mn-ea"/>
              <a:ea typeface="+mn-ea"/>
            </a:endParaRPr>
          </a:p>
          <a:p>
            <a:pPr eaLnBrk="1" hangingPunct="1">
              <a:spcBef>
                <a:spcPct val="20000"/>
              </a:spcBef>
              <a:defRPr/>
            </a:pPr>
            <a:endParaRPr lang="en-US" altLang="ja-JP" sz="1000" b="1" dirty="0">
              <a:latin typeface="+mn-ea"/>
              <a:ea typeface="+mn-ea"/>
            </a:endParaRPr>
          </a:p>
          <a:p>
            <a:pPr>
              <a:spcBef>
                <a:spcPct val="20000"/>
              </a:spcBef>
              <a:defRPr/>
            </a:pPr>
            <a:r>
              <a:rPr lang="ja-JP" altLang="en-US" sz="1000" b="1" u="sng">
                <a:latin typeface="+mn-ea"/>
                <a:ea typeface="+mn-ea"/>
              </a:rPr>
              <a:t>◆仕様</a:t>
            </a:r>
          </a:p>
          <a:p>
            <a:pPr eaLnBrk="1" hangingPunct="1">
              <a:spcBef>
                <a:spcPct val="20000"/>
              </a:spcBef>
              <a:defRPr/>
            </a:pPr>
            <a:r>
              <a:rPr lang="ja-JP" altLang="en-US" sz="1000" b="1">
                <a:latin typeface="+mn-ea"/>
                <a:ea typeface="+mn-ea"/>
              </a:rPr>
              <a:t>ポスター貼り合わせ</a:t>
            </a:r>
            <a:endParaRPr lang="en-US" altLang="ja-JP" sz="1000" b="1" dirty="0">
              <a:latin typeface="+mn-ea"/>
              <a:ea typeface="+mn-ea"/>
            </a:endParaRPr>
          </a:p>
          <a:p>
            <a:pPr eaLnBrk="1" hangingPunct="1">
              <a:spcBef>
                <a:spcPct val="20000"/>
              </a:spcBef>
              <a:defRPr/>
            </a:pPr>
            <a:r>
              <a:rPr lang="en-US" altLang="ja-JP" sz="1000" b="1" dirty="0">
                <a:latin typeface="+mn-ea"/>
                <a:ea typeface="+mn-ea"/>
              </a:rPr>
              <a:t>※</a:t>
            </a:r>
            <a:r>
              <a:rPr lang="ja-JP" altLang="en-US" sz="1000" b="1">
                <a:latin typeface="+mn-ea"/>
                <a:ea typeface="+mn-ea"/>
              </a:rPr>
              <a:t>ビジュアルによって貼り合わせるポスターサイズを変更します。</a:t>
            </a:r>
            <a:endParaRPr lang="en-US" altLang="ja-JP" sz="1000" b="1" dirty="0">
              <a:latin typeface="+mn-ea"/>
              <a:ea typeface="+mn-ea"/>
            </a:endParaRPr>
          </a:p>
          <a:p>
            <a:pPr eaLnBrk="1" hangingPunct="1">
              <a:spcBef>
                <a:spcPct val="20000"/>
              </a:spcBef>
              <a:defRPr/>
            </a:pPr>
            <a:r>
              <a:rPr lang="en-US" altLang="ja-JP" sz="1000" b="1" dirty="0">
                <a:latin typeface="+mn-ea"/>
                <a:ea typeface="+mn-ea"/>
              </a:rPr>
              <a:t>※</a:t>
            </a:r>
            <a:r>
              <a:rPr lang="ja-JP" altLang="en-US" sz="1000" b="1">
                <a:latin typeface="+mn-ea"/>
                <a:ea typeface="+mn-ea"/>
              </a:rPr>
              <a:t>壁面に直で貼り付けます。</a:t>
            </a:r>
            <a:endParaRPr lang="en-US" altLang="ja-JP" sz="1000" b="1" dirty="0">
              <a:latin typeface="+mn-ea"/>
              <a:ea typeface="+mn-ea"/>
            </a:endParaRPr>
          </a:p>
          <a:p>
            <a:pPr eaLnBrk="1" hangingPunct="1">
              <a:spcBef>
                <a:spcPct val="20000"/>
              </a:spcBef>
              <a:defRPr/>
            </a:pPr>
            <a:r>
              <a:rPr lang="en-US" altLang="ja-JP" sz="1000" b="1" dirty="0">
                <a:latin typeface="+mn-ea"/>
                <a:ea typeface="+mn-ea"/>
              </a:rPr>
              <a:t>※</a:t>
            </a:r>
            <a:r>
              <a:rPr lang="ja-JP" altLang="en-US" sz="1000" b="1">
                <a:latin typeface="+mn-ea"/>
                <a:ea typeface="+mn-ea"/>
              </a:rPr>
              <a:t>夜間照明はございません。</a:t>
            </a:r>
            <a:endParaRPr lang="en-US" altLang="ja-JP" sz="1000" b="1" dirty="0">
              <a:latin typeface="+mn-ea"/>
              <a:ea typeface="+mn-ea"/>
            </a:endParaRPr>
          </a:p>
          <a:p>
            <a:pPr eaLnBrk="1" hangingPunct="1">
              <a:spcBef>
                <a:spcPct val="20000"/>
              </a:spcBef>
              <a:defRPr/>
            </a:pPr>
            <a:endParaRPr lang="en-US" altLang="ja-JP" sz="1000" b="1" u="sng" dirty="0">
              <a:latin typeface="+mn-ea"/>
              <a:ea typeface="+mn-ea"/>
            </a:endParaRPr>
          </a:p>
          <a:p>
            <a:pPr>
              <a:spcBef>
                <a:spcPct val="20000"/>
              </a:spcBef>
              <a:defRPr/>
            </a:pPr>
            <a:r>
              <a:rPr lang="ja-JP" altLang="en-US" sz="1000" b="1" u="sng">
                <a:latin typeface="+mn-ea"/>
                <a:ea typeface="+mn-ea"/>
              </a:rPr>
              <a:t>◆掲出料金</a:t>
            </a:r>
            <a:r>
              <a:rPr lang="ja-JP" altLang="en-US" sz="1000" b="1">
                <a:latin typeface="+mn-ea"/>
                <a:ea typeface="+mn-ea"/>
              </a:rPr>
              <a:t>　</a:t>
            </a:r>
            <a:endParaRPr lang="en-US" altLang="ja-JP" sz="1000" b="1" dirty="0">
              <a:latin typeface="+mn-ea"/>
              <a:ea typeface="+mn-ea"/>
            </a:endParaRPr>
          </a:p>
        </p:txBody>
      </p:sp>
      <p:sp>
        <p:nvSpPr>
          <p:cNvPr id="22" name="テキスト ボックス 21">
            <a:extLst>
              <a:ext uri="{FF2B5EF4-FFF2-40B4-BE49-F238E27FC236}">
                <a16:creationId xmlns:a16="http://schemas.microsoft.com/office/drawing/2014/main" id="{0CADDF14-6C82-0F4E-809E-6C52C23BF05B}"/>
              </a:ext>
            </a:extLst>
          </p:cNvPr>
          <p:cNvSpPr txBox="1"/>
          <p:nvPr/>
        </p:nvSpPr>
        <p:spPr>
          <a:xfrm>
            <a:off x="5581236" y="1511866"/>
            <a:ext cx="6610764" cy="3065839"/>
          </a:xfrm>
          <a:prstGeom prst="rect">
            <a:avLst/>
          </a:prstGeom>
          <a:noFill/>
        </p:spPr>
        <p:txBody>
          <a:bodyPr wrap="square" rtlCol="0">
            <a:spAutoFit/>
          </a:bodyPr>
          <a:lstStyle/>
          <a:p>
            <a:pPr>
              <a:lnSpc>
                <a:spcPct val="125000"/>
              </a:lnSpc>
              <a:spcBef>
                <a:spcPct val="20000"/>
              </a:spcBef>
              <a:defRPr/>
            </a:pPr>
            <a:r>
              <a:rPr lang="ja-JP" altLang="en-US" sz="900" b="1" u="sng">
                <a:solidFill>
                  <a:schemeClr val="bg1"/>
                </a:solidFill>
                <a:latin typeface="+mn-ea"/>
              </a:rPr>
              <a:t>◆備考</a:t>
            </a:r>
            <a:endParaRPr lang="ja-JP" altLang="en-US" sz="900" b="1">
              <a:solidFill>
                <a:schemeClr val="bg1"/>
              </a:solidFill>
              <a:latin typeface="+mn-ea"/>
            </a:endParaRPr>
          </a:p>
          <a:p>
            <a:pPr>
              <a:lnSpc>
                <a:spcPct val="125000"/>
              </a:lnSpc>
              <a:spcBef>
                <a:spcPct val="20000"/>
              </a:spcBef>
              <a:defRPr/>
            </a:pPr>
            <a:r>
              <a:rPr lang="ja-JP" altLang="en-US" sz="900" b="1">
                <a:solidFill>
                  <a:schemeClr val="bg1"/>
                </a:solidFill>
                <a:latin typeface="+mn-ea"/>
              </a:rPr>
              <a:t>・左記の料金に消費税は含まれておりません。</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・左記の料金に製作・取付・撤去費を含みます。</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・港区によるビジュアル審査がございます。ラフデザインを掲出開始の</a:t>
            </a:r>
            <a:r>
              <a:rPr lang="en-US" altLang="ja-JP" sz="900" b="1" dirty="0">
                <a:solidFill>
                  <a:schemeClr val="bg1"/>
                </a:solidFill>
                <a:latin typeface="+mn-ea"/>
              </a:rPr>
              <a:t>2.5</a:t>
            </a:r>
            <a:r>
              <a:rPr lang="ja-JP" altLang="en-US" sz="900" b="1">
                <a:solidFill>
                  <a:schemeClr val="bg1"/>
                </a:solidFill>
                <a:latin typeface="+mn-ea"/>
              </a:rPr>
              <a:t>ヶ月前までにご提出ください（ご相談）</a:t>
            </a:r>
          </a:p>
          <a:p>
            <a:pPr>
              <a:lnSpc>
                <a:spcPct val="125000"/>
              </a:lnSpc>
              <a:spcBef>
                <a:spcPct val="20000"/>
              </a:spcBef>
              <a:defRPr/>
            </a:pPr>
            <a:r>
              <a:rPr lang="ja-JP" altLang="en-US" sz="900" b="1">
                <a:solidFill>
                  <a:schemeClr val="bg1"/>
                </a:solidFill>
                <a:latin typeface="+mn-ea"/>
              </a:rPr>
              <a:t>・ご発注前に必ず最新資料であるかご確認ください。</a:t>
            </a:r>
          </a:p>
          <a:p>
            <a:pPr>
              <a:lnSpc>
                <a:spcPct val="125000"/>
              </a:lnSpc>
              <a:spcBef>
                <a:spcPct val="20000"/>
              </a:spcBef>
              <a:defRPr/>
            </a:pPr>
            <a:r>
              <a:rPr lang="ja-JP" altLang="en-US" sz="900" b="1">
                <a:solidFill>
                  <a:schemeClr val="bg1"/>
                </a:solidFill>
                <a:latin typeface="+mn-ea"/>
              </a:rPr>
              <a:t>・事前にクライアント及びビジュアル審査があります。</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・色校正は</a:t>
            </a:r>
            <a:r>
              <a:rPr lang="en-US" altLang="ja-JP" sz="900" b="1" dirty="0">
                <a:solidFill>
                  <a:schemeClr val="bg1"/>
                </a:solidFill>
                <a:latin typeface="+mn-ea"/>
              </a:rPr>
              <a:t>2</a:t>
            </a:r>
            <a:r>
              <a:rPr lang="ja-JP" altLang="en-US" sz="900" b="1">
                <a:solidFill>
                  <a:schemeClr val="bg1"/>
                </a:solidFill>
                <a:latin typeface="+mn-ea"/>
              </a:rPr>
              <a:t>回、各箇所</a:t>
            </a:r>
            <a:r>
              <a:rPr lang="en-US" altLang="ja-JP" sz="900" b="1" dirty="0">
                <a:solidFill>
                  <a:schemeClr val="bg1"/>
                </a:solidFill>
                <a:latin typeface="+mn-ea"/>
              </a:rPr>
              <a:t> </a:t>
            </a:r>
            <a:r>
              <a:rPr lang="ja-JP" altLang="en-US" sz="900" b="1">
                <a:solidFill>
                  <a:schemeClr val="bg1"/>
                </a:solidFill>
                <a:latin typeface="+mn-ea"/>
              </a:rPr>
              <a:t>縮小校正</a:t>
            </a:r>
            <a:r>
              <a:rPr lang="en-US" altLang="ja-JP" sz="900" b="1" dirty="0">
                <a:solidFill>
                  <a:schemeClr val="bg1"/>
                </a:solidFill>
                <a:latin typeface="+mn-ea"/>
              </a:rPr>
              <a:t>(A4</a:t>
            </a:r>
            <a:r>
              <a:rPr lang="ja-JP" altLang="en-US" sz="900" b="1">
                <a:solidFill>
                  <a:schemeClr val="bg1"/>
                </a:solidFill>
                <a:latin typeface="+mn-ea"/>
              </a:rPr>
              <a:t>程度</a:t>
            </a:r>
            <a:r>
              <a:rPr lang="en-US" altLang="ja-JP" sz="900" b="1" dirty="0">
                <a:solidFill>
                  <a:schemeClr val="bg1"/>
                </a:solidFill>
                <a:latin typeface="+mn-ea"/>
              </a:rPr>
              <a:t>) 1</a:t>
            </a:r>
            <a:r>
              <a:rPr lang="ja-JP" altLang="en-US" sz="900" b="1">
                <a:solidFill>
                  <a:schemeClr val="bg1"/>
                </a:solidFill>
                <a:latin typeface="+mn-ea"/>
              </a:rPr>
              <a:t>部</a:t>
            </a:r>
            <a:r>
              <a:rPr lang="en-US" altLang="ja-JP" sz="900" b="1" dirty="0">
                <a:solidFill>
                  <a:schemeClr val="bg1"/>
                </a:solidFill>
                <a:latin typeface="+mn-ea"/>
              </a:rPr>
              <a:t> 1</a:t>
            </a:r>
            <a:r>
              <a:rPr lang="ja-JP" altLang="en-US" sz="900" b="1">
                <a:solidFill>
                  <a:schemeClr val="bg1"/>
                </a:solidFill>
                <a:latin typeface="+mn-ea"/>
              </a:rPr>
              <a:t>箇所納品を含みます。</a:t>
            </a:r>
          </a:p>
          <a:p>
            <a:pPr>
              <a:lnSpc>
                <a:spcPct val="125000"/>
              </a:lnSpc>
              <a:spcBef>
                <a:spcPct val="20000"/>
              </a:spcBef>
              <a:defRPr/>
            </a:pPr>
            <a:r>
              <a:rPr lang="ja-JP" altLang="en-US" sz="900" b="1">
                <a:solidFill>
                  <a:schemeClr val="bg1"/>
                </a:solidFill>
                <a:latin typeface="+mn-ea"/>
              </a:rPr>
              <a:t>・掲出候補地は審査結果のみならず媒体側の事情により急遽使用できなくなる場合がありますので御了承下さい。</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　掲出箇所が減った場合は、追加掲出候補地にて補填対応する等、改めて御見積させていただきます。</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・雨天の場合は施工を延期いたします。その場合の掲出期間の補填や減額はございませんにで予めご了承ください。</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・照明はございません。</a:t>
            </a:r>
            <a:endParaRPr lang="en-US" altLang="ja-JP" sz="900" b="1" dirty="0">
              <a:solidFill>
                <a:schemeClr val="bg1"/>
              </a:solidFill>
              <a:latin typeface="+mn-ea"/>
            </a:endParaRPr>
          </a:p>
          <a:p>
            <a:pPr>
              <a:lnSpc>
                <a:spcPct val="125000"/>
              </a:lnSpc>
              <a:spcBef>
                <a:spcPct val="20000"/>
              </a:spcBef>
              <a:defRPr/>
            </a:pPr>
            <a:r>
              <a:rPr kumimoji="1" lang="ja-JP" altLang="en-US" sz="900" b="1">
                <a:solidFill>
                  <a:schemeClr val="bg1"/>
                </a:solidFill>
                <a:latin typeface="+mn-ea"/>
              </a:rPr>
              <a:t>・壁面に直で貼り付けますので、ビジュアルによっては壁面の凹凸が目立つことがございます。</a:t>
            </a:r>
            <a:endParaRPr kumimoji="1"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・ポスターの盗難や落書きなど不可抗力による破損の場合は、広告主様の費用負担で補修いたします。</a:t>
            </a:r>
            <a:endParaRPr kumimoji="1"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・掲出後に弊社の裁量において撮影を行い、事例として弊社が管理するメディアに掲載させていただきますので</a:t>
            </a:r>
            <a:endParaRPr lang="en-US" altLang="ja-JP" sz="900" b="1" dirty="0">
              <a:solidFill>
                <a:schemeClr val="bg1"/>
              </a:solidFill>
              <a:latin typeface="+mn-ea"/>
            </a:endParaRPr>
          </a:p>
          <a:p>
            <a:pPr>
              <a:lnSpc>
                <a:spcPct val="125000"/>
              </a:lnSpc>
              <a:spcBef>
                <a:spcPct val="20000"/>
              </a:spcBef>
              <a:defRPr/>
            </a:pPr>
            <a:r>
              <a:rPr lang="ja-JP" altLang="en-US" sz="900" b="1">
                <a:solidFill>
                  <a:schemeClr val="bg1"/>
                </a:solidFill>
                <a:latin typeface="+mn-ea"/>
              </a:rPr>
              <a:t>　予め御了承ください。</a:t>
            </a:r>
            <a:endParaRPr lang="en-US" altLang="ja-JP" sz="900" b="1" dirty="0">
              <a:solidFill>
                <a:schemeClr val="bg1"/>
              </a:solidFill>
              <a:latin typeface="+mn-ea"/>
            </a:endParaRPr>
          </a:p>
        </p:txBody>
      </p:sp>
      <p:sp>
        <p:nvSpPr>
          <p:cNvPr id="4" name="テキスト ボックス 3">
            <a:extLst>
              <a:ext uri="{FF2B5EF4-FFF2-40B4-BE49-F238E27FC236}">
                <a16:creationId xmlns:a16="http://schemas.microsoft.com/office/drawing/2014/main" id="{326536EB-5887-F2E9-5629-BD8F3B4B5658}"/>
              </a:ext>
            </a:extLst>
          </p:cNvPr>
          <p:cNvSpPr txBox="1"/>
          <p:nvPr/>
        </p:nvSpPr>
        <p:spPr>
          <a:xfrm>
            <a:off x="588753" y="460867"/>
            <a:ext cx="10775707" cy="923330"/>
          </a:xfrm>
          <a:prstGeom prst="rect">
            <a:avLst/>
          </a:prstGeom>
          <a:noFill/>
        </p:spPr>
        <p:txBody>
          <a:bodyPr wrap="none" rtlCol="0">
            <a:spAutoFit/>
          </a:bodyPr>
          <a:lstStyle/>
          <a:p>
            <a:r>
              <a:rPr lang="en-US" altLang="ja-JP" sz="5400" b="1" dirty="0">
                <a:ln w="3175">
                  <a:noFill/>
                </a:ln>
                <a:solidFill>
                  <a:srgbClr val="F4D313"/>
                </a:solidFill>
                <a:latin typeface="+mn-ea"/>
              </a:rPr>
              <a:t>OMOTESANDO WILD POSTING</a:t>
            </a:r>
            <a:endParaRPr kumimoji="1" lang="en-US" altLang="ja-JP" sz="5400" b="1" dirty="0">
              <a:ln w="3175">
                <a:noFill/>
              </a:ln>
              <a:solidFill>
                <a:srgbClr val="F4D313"/>
              </a:solidFill>
              <a:latin typeface="+mn-ea"/>
            </a:endParaRPr>
          </a:p>
        </p:txBody>
      </p:sp>
      <p:graphicFrame>
        <p:nvGraphicFramePr>
          <p:cNvPr id="3" name="表 2">
            <a:extLst>
              <a:ext uri="{FF2B5EF4-FFF2-40B4-BE49-F238E27FC236}">
                <a16:creationId xmlns:a16="http://schemas.microsoft.com/office/drawing/2014/main" id="{2CAD6212-9974-A1F6-8BBA-8C761CC63DD3}"/>
              </a:ext>
            </a:extLst>
          </p:cNvPr>
          <p:cNvGraphicFramePr>
            <a:graphicFrameLocks noGrp="1"/>
          </p:cNvGraphicFramePr>
          <p:nvPr>
            <p:extLst>
              <p:ext uri="{D42A27DB-BD31-4B8C-83A1-F6EECF244321}">
                <p14:modId xmlns:p14="http://schemas.microsoft.com/office/powerpoint/2010/main" val="4208303865"/>
              </p:ext>
            </p:extLst>
          </p:nvPr>
        </p:nvGraphicFramePr>
        <p:xfrm>
          <a:off x="827320" y="4900092"/>
          <a:ext cx="4242221" cy="953113"/>
        </p:xfrm>
        <a:graphic>
          <a:graphicData uri="http://schemas.openxmlformats.org/drawingml/2006/table">
            <a:tbl>
              <a:tblPr/>
              <a:tblGrid>
                <a:gridCol w="585993">
                  <a:extLst>
                    <a:ext uri="{9D8B030D-6E8A-4147-A177-3AD203B41FA5}">
                      <a16:colId xmlns:a16="http://schemas.microsoft.com/office/drawing/2014/main" val="2457031981"/>
                    </a:ext>
                  </a:extLst>
                </a:gridCol>
                <a:gridCol w="720024">
                  <a:extLst>
                    <a:ext uri="{9D8B030D-6E8A-4147-A177-3AD203B41FA5}">
                      <a16:colId xmlns:a16="http://schemas.microsoft.com/office/drawing/2014/main" val="1868713394"/>
                    </a:ext>
                  </a:extLst>
                </a:gridCol>
                <a:gridCol w="1468102">
                  <a:extLst>
                    <a:ext uri="{9D8B030D-6E8A-4147-A177-3AD203B41FA5}">
                      <a16:colId xmlns:a16="http://schemas.microsoft.com/office/drawing/2014/main" val="3430635008"/>
                    </a:ext>
                  </a:extLst>
                </a:gridCol>
                <a:gridCol w="1468102">
                  <a:extLst>
                    <a:ext uri="{9D8B030D-6E8A-4147-A177-3AD203B41FA5}">
                      <a16:colId xmlns:a16="http://schemas.microsoft.com/office/drawing/2014/main" val="1207018266"/>
                    </a:ext>
                  </a:extLst>
                </a:gridCol>
              </a:tblGrid>
              <a:tr h="345501">
                <a:tc>
                  <a:txBody>
                    <a:bodyPr/>
                    <a:lstStyle/>
                    <a:p>
                      <a:pPr algn="ctr" fontAlgn="ctr"/>
                      <a:r>
                        <a:rPr lang="ja-JP" altLang="en-US" sz="1200" b="1" i="0" u="none" strike="noStrike">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枚数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1" i="0" u="none" strike="noStrike">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期間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1" i="0" u="none" strike="noStrike">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掲出料金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200" b="1" i="0" u="none" strike="noStrike">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rPr>
                        <a:t>トライアル料金</a:t>
                      </a:r>
                      <a:endParaRPr lang="en-US" altLang="ja-JP" sz="1200" b="1" i="0" u="none" strike="noStrike" dirty="0">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endParaRPr>
                    </a:p>
                    <a:p>
                      <a:pPr algn="ctr" fontAlgn="ctr"/>
                      <a:r>
                        <a:rPr lang="en-US" altLang="ja-JP" sz="1200" b="1" i="0" u="none" strike="noStrike" dirty="0">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rPr>
                        <a:t>30% OFF</a:t>
                      </a:r>
                      <a:endParaRPr lang="ja-JP" altLang="en-US" sz="1200" b="1" i="0" u="none" strike="noStrike">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8987522"/>
                  </a:ext>
                </a:extLst>
              </a:tr>
              <a:tr h="288914">
                <a:tc rowSpan="2">
                  <a:txBody>
                    <a:bodyPr/>
                    <a:lstStyle/>
                    <a:p>
                      <a:pPr algn="ctr" fontAlgn="ctr"/>
                      <a:r>
                        <a:rPr lang="en-US" altLang="ja-JP" sz="1200" b="1" i="0" u="none" strike="noStrike" dirty="0">
                          <a:solidFill>
                            <a:schemeClr val="tx1"/>
                          </a:solidFill>
                          <a:effectLst/>
                          <a:latin typeface="FUTURA MEDIUM" panose="020B0602020204020303" pitchFamily="34" charset="-79"/>
                          <a:ea typeface="+mn-ea"/>
                          <a:cs typeface="FUTURA MEDIUM" panose="020B0602020204020303" pitchFamily="34" charset="-79"/>
                        </a:rPr>
                        <a:t>13</a:t>
                      </a:r>
                      <a:r>
                        <a:rPr lang="ja-JP" altLang="en-US" sz="1200" b="1" i="0" u="none" strike="noStrike">
                          <a:solidFill>
                            <a:schemeClr val="tx1"/>
                          </a:solidFill>
                          <a:effectLst/>
                          <a:latin typeface="FUTURA MEDIUM" panose="020B0602020204020303" pitchFamily="34" charset="-79"/>
                          <a:ea typeface="+mn-ea"/>
                          <a:cs typeface="FUTURA MEDIUM" panose="020B0602020204020303" pitchFamily="34" charset="-79"/>
                        </a:rPr>
                        <a:t>箇所</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200" b="1" i="0" u="none" strike="noStrike" dirty="0">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2</a:t>
                      </a:r>
                      <a:r>
                        <a:rPr lang="ja-JP" altLang="en-US" sz="1200" b="1" i="0" u="none" strike="noStrike">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週間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200" b="1" i="0" u="none" strike="noStrike" dirty="0">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¥6,000,000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200" b="1" i="0" u="none" strike="noStrike" dirty="0">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rPr>
                        <a:t>¥4,200,000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232875"/>
                  </a:ext>
                </a:extLst>
              </a:tr>
              <a:tr h="288914">
                <a:tc vMerge="1">
                  <a:txBody>
                    <a:bodyPr/>
                    <a:lstStyle/>
                    <a:p>
                      <a:endParaRPr kumimoji="1" lang="ja-JP" altLang="en-US"/>
                    </a:p>
                  </a:txBody>
                  <a:tcPr/>
                </a:tc>
                <a:tc>
                  <a:txBody>
                    <a:bodyPr/>
                    <a:lstStyle/>
                    <a:p>
                      <a:pPr algn="ctr" fontAlgn="ctr"/>
                      <a:r>
                        <a:rPr lang="en-US" altLang="ja-JP" sz="1200" b="1" i="0" u="none" strike="noStrike" dirty="0">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1</a:t>
                      </a:r>
                      <a:r>
                        <a:rPr lang="ja-JP" altLang="en-US" sz="1200" b="1" i="0" u="none" strike="noStrike">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週間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200" b="1" i="0" u="none" strike="noStrike" dirty="0">
                          <a:solidFill>
                            <a:schemeClr val="tx1"/>
                          </a:solidFill>
                          <a:effectLst/>
                          <a:latin typeface="FUTURA MEDIUM" panose="020B0602020204020303" pitchFamily="34" charset="-79"/>
                          <a:ea typeface="游ゴシック" panose="020B0400000000000000" pitchFamily="34" charset="-128"/>
                          <a:cs typeface="FUTURA MEDIUM" panose="020B0602020204020303" pitchFamily="34" charset="-79"/>
                        </a:rPr>
                        <a:t>¥4,500,000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200" b="1" i="0" u="none" strike="noStrike" dirty="0">
                          <a:solidFill>
                            <a:srgbClr val="C00000"/>
                          </a:solidFill>
                          <a:effectLst/>
                          <a:latin typeface="FUTURA MEDIUM" panose="020B0602020204020303" pitchFamily="34" charset="-79"/>
                          <a:ea typeface="游ゴシック" panose="020B0400000000000000" pitchFamily="34" charset="-128"/>
                          <a:cs typeface="FUTURA MEDIUM" panose="020B0602020204020303" pitchFamily="34" charset="-79"/>
                        </a:rPr>
                        <a:t>¥3,150,000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878391"/>
                  </a:ext>
                </a:extLst>
              </a:tr>
            </a:tbl>
          </a:graphicData>
        </a:graphic>
      </p:graphicFrame>
      <p:sp>
        <p:nvSpPr>
          <p:cNvPr id="5" name="テキスト ボックス 4">
            <a:extLst>
              <a:ext uri="{FF2B5EF4-FFF2-40B4-BE49-F238E27FC236}">
                <a16:creationId xmlns:a16="http://schemas.microsoft.com/office/drawing/2014/main" id="{0775A5A4-22A3-8D45-FAFD-470BA25FA291}"/>
              </a:ext>
            </a:extLst>
          </p:cNvPr>
          <p:cNvSpPr txBox="1"/>
          <p:nvPr/>
        </p:nvSpPr>
        <p:spPr>
          <a:xfrm>
            <a:off x="2114564" y="5885346"/>
            <a:ext cx="3127779" cy="253916"/>
          </a:xfrm>
          <a:prstGeom prst="rect">
            <a:avLst/>
          </a:prstGeom>
          <a:noFill/>
        </p:spPr>
        <p:txBody>
          <a:bodyPr wrap="none" rtlCol="0">
            <a:spAutoFit/>
          </a:bodyPr>
          <a:lstStyle/>
          <a:p>
            <a:r>
              <a:rPr kumimoji="1" lang="en-US" altLang="ja-JP" sz="1050" b="1" dirty="0">
                <a:solidFill>
                  <a:srgbClr val="C00000"/>
                </a:solidFill>
              </a:rPr>
              <a:t>2023</a:t>
            </a:r>
            <a:r>
              <a:rPr kumimoji="1" lang="ja-JP" altLang="en-US" sz="1050" b="1">
                <a:solidFill>
                  <a:srgbClr val="C00000"/>
                </a:solidFill>
              </a:rPr>
              <a:t>年</a:t>
            </a:r>
            <a:r>
              <a:rPr kumimoji="1" lang="en-US" altLang="ja-JP" sz="1050" b="1" dirty="0">
                <a:solidFill>
                  <a:srgbClr val="C00000"/>
                </a:solidFill>
              </a:rPr>
              <a:t>9</a:t>
            </a:r>
            <a:r>
              <a:rPr lang="ja-JP" altLang="en-US" sz="1050" b="1">
                <a:solidFill>
                  <a:srgbClr val="C00000"/>
                </a:solidFill>
              </a:rPr>
              <a:t>月末までに掲出を開始する案件に限る。</a:t>
            </a:r>
            <a:endParaRPr kumimoji="1" lang="ja-JP" altLang="en-US" sz="1050" b="1">
              <a:solidFill>
                <a:srgbClr val="C00000"/>
              </a:solidFill>
            </a:endParaRPr>
          </a:p>
        </p:txBody>
      </p:sp>
    </p:spTree>
    <p:extLst>
      <p:ext uri="{BB962C8B-B14F-4D97-AF65-F5344CB8AC3E}">
        <p14:creationId xmlns:p14="http://schemas.microsoft.com/office/powerpoint/2010/main" val="1816386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latin typeface="+mn-ea"/>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 name="テキスト ボックス 8">
            <a:extLst>
              <a:ext uri="{FF2B5EF4-FFF2-40B4-BE49-F238E27FC236}">
                <a16:creationId xmlns:a16="http://schemas.microsoft.com/office/drawing/2014/main" id="{8FFB194C-16BC-0F40-B593-7C5C0D080AAC}"/>
              </a:ext>
            </a:extLst>
          </p:cNvPr>
          <p:cNvSpPr txBox="1"/>
          <p:nvPr/>
        </p:nvSpPr>
        <p:spPr>
          <a:xfrm rot="16200000">
            <a:off x="-1719949" y="2592775"/>
            <a:ext cx="5655715" cy="1323439"/>
          </a:xfrm>
          <a:prstGeom prst="rect">
            <a:avLst/>
          </a:prstGeom>
          <a:noFill/>
        </p:spPr>
        <p:txBody>
          <a:bodyPr wrap="none" rtlCol="0">
            <a:spAutoFit/>
          </a:bodyPr>
          <a:lstStyle/>
          <a:p>
            <a:r>
              <a:rPr lang="en-US" altLang="ja-JP" sz="8000" b="1" dirty="0">
                <a:ln w="3175">
                  <a:noFill/>
                </a:ln>
                <a:solidFill>
                  <a:srgbClr val="F4D313"/>
                </a:solidFill>
                <a:latin typeface="+mn-ea"/>
              </a:rPr>
              <a:t>AREA MAP</a:t>
            </a:r>
          </a:p>
        </p:txBody>
      </p:sp>
      <p:sp>
        <p:nvSpPr>
          <p:cNvPr id="28" name="テキスト ボックス 27">
            <a:extLst>
              <a:ext uri="{FF2B5EF4-FFF2-40B4-BE49-F238E27FC236}">
                <a16:creationId xmlns:a16="http://schemas.microsoft.com/office/drawing/2014/main" id="{F27DB13C-6607-5DB4-49AA-5EE75A6040A0}"/>
              </a:ext>
            </a:extLst>
          </p:cNvPr>
          <p:cNvSpPr txBox="1"/>
          <p:nvPr/>
        </p:nvSpPr>
        <p:spPr>
          <a:xfrm>
            <a:off x="8189700" y="6299706"/>
            <a:ext cx="3679212" cy="400110"/>
          </a:xfrm>
          <a:prstGeom prst="rect">
            <a:avLst/>
          </a:prstGeom>
          <a:noFill/>
        </p:spPr>
        <p:txBody>
          <a:bodyPr wrap="none" rtlCol="0">
            <a:spAutoFit/>
          </a:bodyPr>
          <a:lstStyle/>
          <a:p>
            <a:r>
              <a:rPr kumimoji="1" lang="en-US" altLang="ja-JP" sz="1000" dirty="0"/>
              <a:t>※</a:t>
            </a:r>
            <a:r>
              <a:rPr kumimoji="1" lang="ja-JP" altLang="en-US" sz="1000"/>
              <a:t>各プランの掲出</a:t>
            </a:r>
            <a:r>
              <a:rPr kumimoji="1" lang="en-US" altLang="ja-JP" sz="1000" dirty="0"/>
              <a:t>MAP</a:t>
            </a:r>
            <a:r>
              <a:rPr kumimoji="1" lang="ja-JP" altLang="en-US" sz="1000"/>
              <a:t>は下記</a:t>
            </a:r>
            <a:r>
              <a:rPr kumimoji="1" lang="en-US" altLang="ja-JP" sz="1000" dirty="0"/>
              <a:t>URL</a:t>
            </a:r>
            <a:r>
              <a:rPr kumimoji="1" lang="ja-JP" altLang="en-US" sz="1000"/>
              <a:t>よりご確認いただけま</a:t>
            </a:r>
            <a:r>
              <a:rPr lang="ja-JP" altLang="en-US" sz="1000"/>
              <a:t>す。</a:t>
            </a:r>
            <a:endParaRPr lang="en-US" altLang="ja-JP" sz="1000" dirty="0"/>
          </a:p>
          <a:p>
            <a:r>
              <a:rPr kumimoji="1" lang="en" altLang="ja-JP" sz="1000" dirty="0">
                <a:hlinkClick r:id="rId3"/>
              </a:rPr>
              <a:t>https://wildposting.jp/posting-place</a:t>
            </a:r>
            <a:endParaRPr kumimoji="1" lang="en-US" altLang="ja-JP" sz="1000" dirty="0"/>
          </a:p>
        </p:txBody>
      </p:sp>
      <p:grpSp>
        <p:nvGrpSpPr>
          <p:cNvPr id="19" name="グループ化 18">
            <a:extLst>
              <a:ext uri="{FF2B5EF4-FFF2-40B4-BE49-F238E27FC236}">
                <a16:creationId xmlns:a16="http://schemas.microsoft.com/office/drawing/2014/main" id="{E0685D25-70CD-CA0E-9094-D6371981EB18}"/>
              </a:ext>
            </a:extLst>
          </p:cNvPr>
          <p:cNvGrpSpPr/>
          <p:nvPr/>
        </p:nvGrpSpPr>
        <p:grpSpPr>
          <a:xfrm>
            <a:off x="3254314" y="195378"/>
            <a:ext cx="8599043" cy="6132317"/>
            <a:chOff x="3254314" y="195378"/>
            <a:chExt cx="8599043" cy="6132317"/>
          </a:xfrm>
        </p:grpSpPr>
        <p:pic>
          <p:nvPicPr>
            <p:cNvPr id="33" name="図 32" descr="マップ&#10;&#10;自動的に生成された説明">
              <a:extLst>
                <a:ext uri="{FF2B5EF4-FFF2-40B4-BE49-F238E27FC236}">
                  <a16:creationId xmlns:a16="http://schemas.microsoft.com/office/drawing/2014/main" id="{877906BB-3472-5AF7-A621-41EF258857CE}"/>
                </a:ext>
              </a:extLst>
            </p:cNvPr>
            <p:cNvPicPr>
              <a:picLocks noChangeAspect="1"/>
            </p:cNvPicPr>
            <p:nvPr/>
          </p:nvPicPr>
          <p:blipFill>
            <a:blip r:embed="rId4"/>
            <a:stretch>
              <a:fillRect/>
            </a:stretch>
          </p:blipFill>
          <p:spPr>
            <a:xfrm>
              <a:off x="4276002" y="243658"/>
              <a:ext cx="4853365" cy="5799508"/>
            </a:xfrm>
            <a:prstGeom prst="rect">
              <a:avLst/>
            </a:prstGeom>
          </p:spPr>
        </p:pic>
        <p:sp>
          <p:nvSpPr>
            <p:cNvPr id="42" name="テキスト ボックス 41">
              <a:extLst>
                <a:ext uri="{FF2B5EF4-FFF2-40B4-BE49-F238E27FC236}">
                  <a16:creationId xmlns:a16="http://schemas.microsoft.com/office/drawing/2014/main" id="{79A7AF5E-F7F2-6416-3238-DCA6AC3B820D}"/>
                </a:ext>
              </a:extLst>
            </p:cNvPr>
            <p:cNvSpPr txBox="1"/>
            <p:nvPr/>
          </p:nvSpPr>
          <p:spPr>
            <a:xfrm rot="18541063">
              <a:off x="6146951" y="3491325"/>
              <a:ext cx="764200" cy="264531"/>
            </a:xfrm>
            <a:prstGeom prst="rect">
              <a:avLst/>
            </a:prstGeom>
            <a:noFill/>
          </p:spPr>
          <p:txBody>
            <a:bodyPr wrap="none" rtlCol="0">
              <a:spAutoFit/>
            </a:bodyPr>
            <a:lstStyle/>
            <a:p>
              <a:r>
                <a:rPr kumimoji="1" lang="ja-JP" altLang="en-US" sz="1200" b="1">
                  <a:latin typeface="+mn-ea"/>
                </a:rPr>
                <a:t>青山通り</a:t>
              </a:r>
            </a:p>
          </p:txBody>
        </p:sp>
        <p:cxnSp>
          <p:nvCxnSpPr>
            <p:cNvPr id="44" name="直線矢印コネクタ 43">
              <a:extLst>
                <a:ext uri="{FF2B5EF4-FFF2-40B4-BE49-F238E27FC236}">
                  <a16:creationId xmlns:a16="http://schemas.microsoft.com/office/drawing/2014/main" id="{DB15A1A5-D562-81BE-AFB4-686578CF6269}"/>
                </a:ext>
              </a:extLst>
            </p:cNvPr>
            <p:cNvCxnSpPr>
              <a:cxnSpLocks/>
            </p:cNvCxnSpPr>
            <p:nvPr/>
          </p:nvCxnSpPr>
          <p:spPr>
            <a:xfrm flipH="1" flipV="1">
              <a:off x="5107845" y="2966857"/>
              <a:ext cx="345542" cy="276593"/>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C6B06DB0-55D1-7417-DDC1-FC529EE80746}"/>
                </a:ext>
              </a:extLst>
            </p:cNvPr>
            <p:cNvCxnSpPr>
              <a:cxnSpLocks/>
            </p:cNvCxnSpPr>
            <p:nvPr/>
          </p:nvCxnSpPr>
          <p:spPr>
            <a:xfrm flipH="1">
              <a:off x="5417949" y="4228443"/>
              <a:ext cx="379005" cy="159191"/>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5BB1D754-0BF6-E4F2-E9FC-B5514044C832}"/>
                </a:ext>
              </a:extLst>
            </p:cNvPr>
            <p:cNvCxnSpPr>
              <a:cxnSpLocks/>
            </p:cNvCxnSpPr>
            <p:nvPr/>
          </p:nvCxnSpPr>
          <p:spPr>
            <a:xfrm flipH="1">
              <a:off x="6153907" y="4246340"/>
              <a:ext cx="96643" cy="381512"/>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4FC8A6F4-8816-CF3C-9BC0-DF130D67F160}"/>
                </a:ext>
              </a:extLst>
            </p:cNvPr>
            <p:cNvCxnSpPr>
              <a:cxnSpLocks/>
            </p:cNvCxnSpPr>
            <p:nvPr/>
          </p:nvCxnSpPr>
          <p:spPr>
            <a:xfrm flipV="1">
              <a:off x="6880509" y="5656733"/>
              <a:ext cx="404002" cy="2769"/>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8F503CD1-1F67-D041-99B5-4A7C0568CC0A}"/>
                </a:ext>
              </a:extLst>
            </p:cNvPr>
            <p:cNvSpPr txBox="1"/>
            <p:nvPr/>
          </p:nvSpPr>
          <p:spPr>
            <a:xfrm rot="2049464">
              <a:off x="6031210" y="5256509"/>
              <a:ext cx="764200" cy="264531"/>
            </a:xfrm>
            <a:prstGeom prst="rect">
              <a:avLst/>
            </a:prstGeom>
            <a:noFill/>
          </p:spPr>
          <p:txBody>
            <a:bodyPr wrap="none" rtlCol="0">
              <a:spAutoFit/>
            </a:bodyPr>
            <a:lstStyle/>
            <a:p>
              <a:r>
                <a:rPr kumimoji="1" lang="ja-JP" altLang="en-US" sz="1200" b="1">
                  <a:latin typeface="+mn-ea"/>
                </a:rPr>
                <a:t>骨董通り</a:t>
              </a:r>
            </a:p>
          </p:txBody>
        </p:sp>
        <p:cxnSp>
          <p:nvCxnSpPr>
            <p:cNvPr id="34" name="直線矢印コネクタ 33">
              <a:extLst>
                <a:ext uri="{FF2B5EF4-FFF2-40B4-BE49-F238E27FC236}">
                  <a16:creationId xmlns:a16="http://schemas.microsoft.com/office/drawing/2014/main" id="{7B2FBAB4-2897-8447-3CDD-2A5D75EEDCA5}"/>
                </a:ext>
              </a:extLst>
            </p:cNvPr>
            <p:cNvCxnSpPr>
              <a:cxnSpLocks/>
            </p:cNvCxnSpPr>
            <p:nvPr/>
          </p:nvCxnSpPr>
          <p:spPr>
            <a:xfrm flipH="1">
              <a:off x="8306455" y="781721"/>
              <a:ext cx="300303" cy="150082"/>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pic>
          <p:nvPicPr>
            <p:cNvPr id="39" name="図 38" descr="アイコン&#10;&#10;自動的に生成された説明">
              <a:extLst>
                <a:ext uri="{FF2B5EF4-FFF2-40B4-BE49-F238E27FC236}">
                  <a16:creationId xmlns:a16="http://schemas.microsoft.com/office/drawing/2014/main" id="{8EE0F899-3C0D-D7A2-8F24-500CA9E773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03389" y="5105201"/>
              <a:ext cx="169881" cy="246601"/>
            </a:xfrm>
            <a:prstGeom prst="rect">
              <a:avLst/>
            </a:prstGeom>
          </p:spPr>
        </p:pic>
        <p:cxnSp>
          <p:nvCxnSpPr>
            <p:cNvPr id="40" name="直線矢印コネクタ 39">
              <a:extLst>
                <a:ext uri="{FF2B5EF4-FFF2-40B4-BE49-F238E27FC236}">
                  <a16:creationId xmlns:a16="http://schemas.microsoft.com/office/drawing/2014/main" id="{A2D06D23-3ECA-6321-F605-A47F9D5FF3A2}"/>
                </a:ext>
              </a:extLst>
            </p:cNvPr>
            <p:cNvCxnSpPr>
              <a:cxnSpLocks/>
            </p:cNvCxnSpPr>
            <p:nvPr/>
          </p:nvCxnSpPr>
          <p:spPr>
            <a:xfrm flipH="1" flipV="1">
              <a:off x="6605525" y="5308779"/>
              <a:ext cx="172958" cy="228418"/>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pic>
          <p:nvPicPr>
            <p:cNvPr id="36" name="図 35" descr="歩道を歩いている数々の建物&#10;&#10;中程度の精度で自動的に生成された説明">
              <a:extLst>
                <a:ext uri="{FF2B5EF4-FFF2-40B4-BE49-F238E27FC236}">
                  <a16:creationId xmlns:a16="http://schemas.microsoft.com/office/drawing/2014/main" id="{1394C77D-5616-1B8C-850F-0C537EC6209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60762" y="5031769"/>
              <a:ext cx="1689264" cy="1266948"/>
            </a:xfrm>
            <a:prstGeom prst="rect">
              <a:avLst/>
            </a:prstGeom>
          </p:spPr>
        </p:pic>
        <p:pic>
          <p:nvPicPr>
            <p:cNvPr id="67" name="図 66" descr="落書きされた壁&#10;&#10;中程度の精度で自動的に生成された説明">
              <a:extLst>
                <a:ext uri="{FF2B5EF4-FFF2-40B4-BE49-F238E27FC236}">
                  <a16:creationId xmlns:a16="http://schemas.microsoft.com/office/drawing/2014/main" id="{EE6F436D-293C-A489-33A3-E07D63AD8B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54314" y="3291730"/>
              <a:ext cx="1732295" cy="1299221"/>
            </a:xfrm>
            <a:prstGeom prst="rect">
              <a:avLst/>
            </a:prstGeom>
          </p:spPr>
        </p:pic>
        <p:pic>
          <p:nvPicPr>
            <p:cNvPr id="69" name="図 68" descr="屋外, 建物, 座る, 歩道 が含まれている画像&#10;&#10;自動的に生成された説明">
              <a:extLst>
                <a:ext uri="{FF2B5EF4-FFF2-40B4-BE49-F238E27FC236}">
                  <a16:creationId xmlns:a16="http://schemas.microsoft.com/office/drawing/2014/main" id="{647EADD7-90AD-9D59-BD38-598C899B7A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11365" y="1427928"/>
              <a:ext cx="1822498" cy="1366874"/>
            </a:xfrm>
            <a:prstGeom prst="rect">
              <a:avLst/>
            </a:prstGeom>
          </p:spPr>
        </p:pic>
        <p:pic>
          <p:nvPicPr>
            <p:cNvPr id="71" name="図 70" descr="建物の前の歩道を歩いている人&#10;&#10;低い精度で自動的に生成された説明">
              <a:extLst>
                <a:ext uri="{FF2B5EF4-FFF2-40B4-BE49-F238E27FC236}">
                  <a16:creationId xmlns:a16="http://schemas.microsoft.com/office/drawing/2014/main" id="{1C2C96A6-2318-D624-2CD0-9ED5B109C6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95915" y="195378"/>
              <a:ext cx="1822499" cy="1366874"/>
            </a:xfrm>
            <a:prstGeom prst="rect">
              <a:avLst/>
            </a:prstGeom>
          </p:spPr>
        </p:pic>
        <p:grpSp>
          <p:nvGrpSpPr>
            <p:cNvPr id="18" name="グループ化 17">
              <a:extLst>
                <a:ext uri="{FF2B5EF4-FFF2-40B4-BE49-F238E27FC236}">
                  <a16:creationId xmlns:a16="http://schemas.microsoft.com/office/drawing/2014/main" id="{9E3B0CE4-AB78-3078-97AE-72FCB04A9AA1}"/>
                </a:ext>
              </a:extLst>
            </p:cNvPr>
            <p:cNvGrpSpPr/>
            <p:nvPr/>
          </p:nvGrpSpPr>
          <p:grpSpPr>
            <a:xfrm>
              <a:off x="7818806" y="3198170"/>
              <a:ext cx="4034551" cy="3129525"/>
              <a:chOff x="7818806" y="3198170"/>
              <a:chExt cx="4034551" cy="3129525"/>
            </a:xfrm>
          </p:grpSpPr>
          <p:grpSp>
            <p:nvGrpSpPr>
              <p:cNvPr id="4" name="グループ化 3">
                <a:extLst>
                  <a:ext uri="{FF2B5EF4-FFF2-40B4-BE49-F238E27FC236}">
                    <a16:creationId xmlns:a16="http://schemas.microsoft.com/office/drawing/2014/main" id="{8C2821A0-82B0-ABCF-A7FC-55A4F491DA41}"/>
                  </a:ext>
                </a:extLst>
              </p:cNvPr>
              <p:cNvGrpSpPr/>
              <p:nvPr/>
            </p:nvGrpSpPr>
            <p:grpSpPr>
              <a:xfrm>
                <a:off x="9180936" y="5332604"/>
                <a:ext cx="1320428" cy="990321"/>
                <a:chOff x="3084210" y="1796289"/>
                <a:chExt cx="5204651" cy="3903488"/>
              </a:xfrm>
            </p:grpSpPr>
            <p:pic>
              <p:nvPicPr>
                <p:cNvPr id="5" name="図 4" descr="建物の入り口&#10;&#10;低い精度で自動的に生成された説明">
                  <a:extLst>
                    <a:ext uri="{FF2B5EF4-FFF2-40B4-BE49-F238E27FC236}">
                      <a16:creationId xmlns:a16="http://schemas.microsoft.com/office/drawing/2014/main" id="{4F9B0CB4-3D9B-D0F3-9EB8-4993070CE81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84210" y="1796289"/>
                  <a:ext cx="5204651" cy="3903488"/>
                </a:xfrm>
                <a:prstGeom prst="rect">
                  <a:avLst/>
                </a:prstGeom>
              </p:spPr>
            </p:pic>
            <p:sp>
              <p:nvSpPr>
                <p:cNvPr id="6" name="フリーフォーム 5">
                  <a:extLst>
                    <a:ext uri="{FF2B5EF4-FFF2-40B4-BE49-F238E27FC236}">
                      <a16:creationId xmlns:a16="http://schemas.microsoft.com/office/drawing/2014/main" id="{4737B5A3-4F3D-81B0-FBC4-B824574BA8EE}"/>
                    </a:ext>
                  </a:extLst>
                </p:cNvPr>
                <p:cNvSpPr/>
                <p:nvPr/>
              </p:nvSpPr>
              <p:spPr>
                <a:xfrm>
                  <a:off x="4387065" y="2774022"/>
                  <a:ext cx="2044557" cy="986320"/>
                </a:xfrm>
                <a:custGeom>
                  <a:avLst/>
                  <a:gdLst>
                    <a:gd name="connsiteX0" fmla="*/ 10274 w 2044557"/>
                    <a:gd name="connsiteY0" fmla="*/ 0 h 986320"/>
                    <a:gd name="connsiteX1" fmla="*/ 0 w 2044557"/>
                    <a:gd name="connsiteY1" fmla="*/ 965771 h 986320"/>
                    <a:gd name="connsiteX2" fmla="*/ 2044557 w 2044557"/>
                    <a:gd name="connsiteY2" fmla="*/ 986320 h 986320"/>
                    <a:gd name="connsiteX3" fmla="*/ 2034283 w 2044557"/>
                    <a:gd name="connsiteY3" fmla="*/ 380144 h 986320"/>
                    <a:gd name="connsiteX4" fmla="*/ 10274 w 2044557"/>
                    <a:gd name="connsiteY4" fmla="*/ 0 h 98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557" h="986320">
                      <a:moveTo>
                        <a:pt x="10274" y="0"/>
                      </a:moveTo>
                      <a:lnTo>
                        <a:pt x="0" y="965771"/>
                      </a:lnTo>
                      <a:lnTo>
                        <a:pt x="2044557" y="986320"/>
                      </a:lnTo>
                      <a:lnTo>
                        <a:pt x="2034283" y="380144"/>
                      </a:lnTo>
                      <a:lnTo>
                        <a:pt x="10274" y="0"/>
                      </a:lnTo>
                      <a:close/>
                    </a:path>
                  </a:pathLst>
                </a:cu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 name="図 40" descr="建物の前の交差点&#10;&#10;自動的に生成された説明">
                <a:extLst>
                  <a:ext uri="{FF2B5EF4-FFF2-40B4-BE49-F238E27FC236}">
                    <a16:creationId xmlns:a16="http://schemas.microsoft.com/office/drawing/2014/main" id="{8641890E-073D-C37A-C66E-1FB368C67E3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33028" y="5333804"/>
                <a:ext cx="1325188" cy="993891"/>
              </a:xfrm>
              <a:prstGeom prst="rect">
                <a:avLst/>
              </a:prstGeom>
            </p:spPr>
          </p:pic>
          <p:pic>
            <p:nvPicPr>
              <p:cNvPr id="61" name="図 60" descr="店の正面と入り口&#10;&#10;中程度の精度で自動的に生成された説明">
                <a:extLst>
                  <a:ext uri="{FF2B5EF4-FFF2-40B4-BE49-F238E27FC236}">
                    <a16:creationId xmlns:a16="http://schemas.microsoft.com/office/drawing/2014/main" id="{B2E22D95-74BA-7740-D3C2-E00E0994B7A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29761" y="5332604"/>
                <a:ext cx="1320428" cy="990321"/>
              </a:xfrm>
              <a:prstGeom prst="rect">
                <a:avLst/>
              </a:prstGeom>
            </p:spPr>
          </p:pic>
          <p:pic>
            <p:nvPicPr>
              <p:cNvPr id="63" name="図 62" descr="建物, 屋外, 道路, ストリート が含まれている画像&#10;&#10;自動的に生成された説明">
                <a:extLst>
                  <a:ext uri="{FF2B5EF4-FFF2-40B4-BE49-F238E27FC236}">
                    <a16:creationId xmlns:a16="http://schemas.microsoft.com/office/drawing/2014/main" id="{42652511-A139-9ABE-AFE0-4438D39A4CE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829079" y="4294477"/>
                <a:ext cx="1314209" cy="985657"/>
              </a:xfrm>
              <a:prstGeom prst="rect">
                <a:avLst/>
              </a:prstGeom>
            </p:spPr>
          </p:pic>
          <p:pic>
            <p:nvPicPr>
              <p:cNvPr id="65" name="図 64" descr="建物の前の歩道を歩く人&#10;&#10;低い精度で自動的に生成された説明">
                <a:extLst>
                  <a:ext uri="{FF2B5EF4-FFF2-40B4-BE49-F238E27FC236}">
                    <a16:creationId xmlns:a16="http://schemas.microsoft.com/office/drawing/2014/main" id="{C11F6655-DABD-5576-D793-3F9BB4ED1D2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173601" y="4298369"/>
                <a:ext cx="1320426" cy="990320"/>
              </a:xfrm>
              <a:prstGeom prst="rect">
                <a:avLst/>
              </a:prstGeom>
            </p:spPr>
          </p:pic>
          <p:grpSp>
            <p:nvGrpSpPr>
              <p:cNvPr id="7" name="グループ化 6">
                <a:extLst>
                  <a:ext uri="{FF2B5EF4-FFF2-40B4-BE49-F238E27FC236}">
                    <a16:creationId xmlns:a16="http://schemas.microsoft.com/office/drawing/2014/main" id="{D51EBD2F-2DE0-8B15-B6FF-5131DE6E70E1}"/>
                  </a:ext>
                </a:extLst>
              </p:cNvPr>
              <p:cNvGrpSpPr/>
              <p:nvPr/>
            </p:nvGrpSpPr>
            <p:grpSpPr>
              <a:xfrm>
                <a:off x="10529761" y="4308038"/>
                <a:ext cx="1320428" cy="989441"/>
                <a:chOff x="3079827" y="1807049"/>
                <a:chExt cx="5204651" cy="3900019"/>
              </a:xfrm>
            </p:grpSpPr>
            <p:pic>
              <p:nvPicPr>
                <p:cNvPr id="8" name="図 7">
                  <a:extLst>
                    <a:ext uri="{FF2B5EF4-FFF2-40B4-BE49-F238E27FC236}">
                      <a16:creationId xmlns:a16="http://schemas.microsoft.com/office/drawing/2014/main" id="{8AC83424-FEAF-25F4-A14D-52BE2DD59A4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079827" y="1807049"/>
                  <a:ext cx="5204651" cy="3900019"/>
                </a:xfrm>
                <a:prstGeom prst="rect">
                  <a:avLst/>
                </a:prstGeom>
              </p:spPr>
            </p:pic>
            <p:sp>
              <p:nvSpPr>
                <p:cNvPr id="11" name="フリーフォーム 10">
                  <a:extLst>
                    <a:ext uri="{FF2B5EF4-FFF2-40B4-BE49-F238E27FC236}">
                      <a16:creationId xmlns:a16="http://schemas.microsoft.com/office/drawing/2014/main" id="{36CE51A0-426F-C22D-A08A-8BB682F8E6EA}"/>
                    </a:ext>
                  </a:extLst>
                </p:cNvPr>
                <p:cNvSpPr/>
                <p:nvPr/>
              </p:nvSpPr>
              <p:spPr>
                <a:xfrm>
                  <a:off x="5116364" y="2970230"/>
                  <a:ext cx="1115349" cy="642032"/>
                </a:xfrm>
                <a:custGeom>
                  <a:avLst/>
                  <a:gdLst>
                    <a:gd name="connsiteX0" fmla="*/ 10274 w 2044557"/>
                    <a:gd name="connsiteY0" fmla="*/ 0 h 986320"/>
                    <a:gd name="connsiteX1" fmla="*/ 0 w 2044557"/>
                    <a:gd name="connsiteY1" fmla="*/ 965771 h 986320"/>
                    <a:gd name="connsiteX2" fmla="*/ 2044557 w 2044557"/>
                    <a:gd name="connsiteY2" fmla="*/ 986320 h 986320"/>
                    <a:gd name="connsiteX3" fmla="*/ 2034283 w 2044557"/>
                    <a:gd name="connsiteY3" fmla="*/ 380144 h 986320"/>
                    <a:gd name="connsiteX4" fmla="*/ 10274 w 2044557"/>
                    <a:gd name="connsiteY4" fmla="*/ 0 h 986320"/>
                    <a:gd name="connsiteX0" fmla="*/ 10274 w 2044557"/>
                    <a:gd name="connsiteY0" fmla="*/ 0 h 986320"/>
                    <a:gd name="connsiteX1" fmla="*/ 0 w 2044557"/>
                    <a:gd name="connsiteY1" fmla="*/ 965771 h 986320"/>
                    <a:gd name="connsiteX2" fmla="*/ 2044557 w 2044557"/>
                    <a:gd name="connsiteY2" fmla="*/ 986320 h 986320"/>
                    <a:gd name="connsiteX3" fmla="*/ 1101373 w 2044557"/>
                    <a:gd name="connsiteY3" fmla="*/ 91386 h 986320"/>
                    <a:gd name="connsiteX4" fmla="*/ 10274 w 2044557"/>
                    <a:gd name="connsiteY4" fmla="*/ 0 h 986320"/>
                    <a:gd name="connsiteX0" fmla="*/ 0 w 2034283"/>
                    <a:gd name="connsiteY0" fmla="*/ 0 h 986320"/>
                    <a:gd name="connsiteX1" fmla="*/ 74872 w 2034283"/>
                    <a:gd name="connsiteY1" fmla="*/ 469700 h 986320"/>
                    <a:gd name="connsiteX2" fmla="*/ 2034283 w 2034283"/>
                    <a:gd name="connsiteY2" fmla="*/ 986320 h 986320"/>
                    <a:gd name="connsiteX3" fmla="*/ 1091099 w 2034283"/>
                    <a:gd name="connsiteY3" fmla="*/ 91386 h 986320"/>
                    <a:gd name="connsiteX4" fmla="*/ 0 w 2034283"/>
                    <a:gd name="connsiteY4" fmla="*/ 0 h 986320"/>
                    <a:gd name="connsiteX0" fmla="*/ 2870 w 2037153"/>
                    <a:gd name="connsiteY0" fmla="*/ 0 h 986320"/>
                    <a:gd name="connsiteX1" fmla="*/ 0 w 2037153"/>
                    <a:gd name="connsiteY1" fmla="*/ 569654 h 986320"/>
                    <a:gd name="connsiteX2" fmla="*/ 2037153 w 2037153"/>
                    <a:gd name="connsiteY2" fmla="*/ 986320 h 986320"/>
                    <a:gd name="connsiteX3" fmla="*/ 1093969 w 2037153"/>
                    <a:gd name="connsiteY3" fmla="*/ 91386 h 986320"/>
                    <a:gd name="connsiteX4" fmla="*/ 2870 w 2037153"/>
                    <a:gd name="connsiteY4" fmla="*/ 0 h 986320"/>
                    <a:gd name="connsiteX0" fmla="*/ 2870 w 1093969"/>
                    <a:gd name="connsiteY0" fmla="*/ 0 h 569654"/>
                    <a:gd name="connsiteX1" fmla="*/ 0 w 1093969"/>
                    <a:gd name="connsiteY1" fmla="*/ 569654 h 569654"/>
                    <a:gd name="connsiteX2" fmla="*/ 789571 w 1093969"/>
                    <a:gd name="connsiteY2" fmla="*/ 368082 h 569654"/>
                    <a:gd name="connsiteX3" fmla="*/ 1093969 w 1093969"/>
                    <a:gd name="connsiteY3" fmla="*/ 91386 h 569654"/>
                    <a:gd name="connsiteX4" fmla="*/ 2870 w 1093969"/>
                    <a:gd name="connsiteY4" fmla="*/ 0 h 569654"/>
                    <a:gd name="connsiteX0" fmla="*/ 2870 w 1115349"/>
                    <a:gd name="connsiteY0" fmla="*/ 0 h 642032"/>
                    <a:gd name="connsiteX1" fmla="*/ 0 w 1115349"/>
                    <a:gd name="connsiteY1" fmla="*/ 569654 h 642032"/>
                    <a:gd name="connsiteX2" fmla="*/ 1115349 w 1115349"/>
                    <a:gd name="connsiteY2" fmla="*/ 642032 h 642032"/>
                    <a:gd name="connsiteX3" fmla="*/ 1093969 w 1115349"/>
                    <a:gd name="connsiteY3" fmla="*/ 91386 h 642032"/>
                    <a:gd name="connsiteX4" fmla="*/ 2870 w 1115349"/>
                    <a:gd name="connsiteY4" fmla="*/ 0 h 642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349" h="642032">
                      <a:moveTo>
                        <a:pt x="2870" y="0"/>
                      </a:moveTo>
                      <a:cubicBezTo>
                        <a:pt x="1913" y="189885"/>
                        <a:pt x="957" y="379769"/>
                        <a:pt x="0" y="569654"/>
                      </a:cubicBezTo>
                      <a:lnTo>
                        <a:pt x="1115349" y="642032"/>
                      </a:lnTo>
                      <a:lnTo>
                        <a:pt x="1093969" y="91386"/>
                      </a:lnTo>
                      <a:lnTo>
                        <a:pt x="2870" y="0"/>
                      </a:lnTo>
                      <a:close/>
                    </a:path>
                  </a:pathLst>
                </a:cu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図プレースホルダー 15" descr="時計台がついた建物と道路&#10;&#10;低い精度で自動的に生成された説明">
                <a:extLst>
                  <a:ext uri="{FF2B5EF4-FFF2-40B4-BE49-F238E27FC236}">
                    <a16:creationId xmlns:a16="http://schemas.microsoft.com/office/drawing/2014/main" id="{C1A9C28B-08C1-C2C9-75AE-0070B92200EB}"/>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818806" y="3198170"/>
                <a:ext cx="1325188" cy="993891"/>
              </a:xfrm>
              <a:prstGeom prst="rect">
                <a:avLst/>
              </a:prstGeom>
            </p:spPr>
          </p:pic>
          <p:pic>
            <p:nvPicPr>
              <p:cNvPr id="14" name="図プレースホルダー 20" descr="店の中の道路&#10;&#10;低い精度で自動的に生成された説明">
                <a:extLst>
                  <a:ext uri="{FF2B5EF4-FFF2-40B4-BE49-F238E27FC236}">
                    <a16:creationId xmlns:a16="http://schemas.microsoft.com/office/drawing/2014/main" id="{8BCDA1CD-058C-3F16-0650-0FA433C37443}"/>
                  </a:ext>
                </a:extLst>
              </p:cNvPr>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9164455" y="3198171"/>
                <a:ext cx="1336793" cy="1002595"/>
              </a:xfrm>
              <a:prstGeom prst="rect">
                <a:avLst/>
              </a:prstGeom>
            </p:spPr>
          </p:pic>
          <p:grpSp>
            <p:nvGrpSpPr>
              <p:cNvPr id="15" name="グループ化 14">
                <a:extLst>
                  <a:ext uri="{FF2B5EF4-FFF2-40B4-BE49-F238E27FC236}">
                    <a16:creationId xmlns:a16="http://schemas.microsoft.com/office/drawing/2014/main" id="{C56E8F6E-F1BC-AB72-C74D-AEABD7C1EC69}"/>
                  </a:ext>
                </a:extLst>
              </p:cNvPr>
              <p:cNvGrpSpPr/>
              <p:nvPr/>
            </p:nvGrpSpPr>
            <p:grpSpPr>
              <a:xfrm>
                <a:off x="10537041" y="3198170"/>
                <a:ext cx="1316316" cy="987237"/>
                <a:chOff x="3089151" y="1796289"/>
                <a:chExt cx="5204650" cy="3903488"/>
              </a:xfrm>
            </p:grpSpPr>
            <p:pic>
              <p:nvPicPr>
                <p:cNvPr id="16" name="図プレースホルダー 10" descr="店の前の道路&#10;&#10;中程度の精度で自動的に生成された説明">
                  <a:extLst>
                    <a:ext uri="{FF2B5EF4-FFF2-40B4-BE49-F238E27FC236}">
                      <a16:creationId xmlns:a16="http://schemas.microsoft.com/office/drawing/2014/main" id="{C3DE8847-53C2-5912-3E75-5CAAA6CD2E18}"/>
                    </a:ext>
                  </a:extLst>
                </p:cNvPr>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3089151" y="1796289"/>
                  <a:ext cx="5204650" cy="3903488"/>
                </a:xfrm>
                <a:prstGeom prst="rect">
                  <a:avLst/>
                </a:prstGeom>
              </p:spPr>
            </p:pic>
            <p:sp>
              <p:nvSpPr>
                <p:cNvPr id="17" name="フリーフォーム 16">
                  <a:extLst>
                    <a:ext uri="{FF2B5EF4-FFF2-40B4-BE49-F238E27FC236}">
                      <a16:creationId xmlns:a16="http://schemas.microsoft.com/office/drawing/2014/main" id="{5F6C1B3A-E347-AB8B-D473-A2483C5BAFF2}"/>
                    </a:ext>
                  </a:extLst>
                </p:cNvPr>
                <p:cNvSpPr/>
                <p:nvPr/>
              </p:nvSpPr>
              <p:spPr>
                <a:xfrm>
                  <a:off x="5618922" y="2849217"/>
                  <a:ext cx="587513" cy="865809"/>
                </a:xfrm>
                <a:custGeom>
                  <a:avLst/>
                  <a:gdLst>
                    <a:gd name="connsiteX0" fmla="*/ 4417 w 587513"/>
                    <a:gd name="connsiteY0" fmla="*/ 0 h 865809"/>
                    <a:gd name="connsiteX1" fmla="*/ 0 w 587513"/>
                    <a:gd name="connsiteY1" fmla="*/ 843722 h 865809"/>
                    <a:gd name="connsiteX2" fmla="*/ 587513 w 587513"/>
                    <a:gd name="connsiteY2" fmla="*/ 865809 h 865809"/>
                    <a:gd name="connsiteX3" fmla="*/ 574261 w 587513"/>
                    <a:gd name="connsiteY3" fmla="*/ 61844 h 865809"/>
                    <a:gd name="connsiteX4" fmla="*/ 4417 w 587513"/>
                    <a:gd name="connsiteY4" fmla="*/ 0 h 865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513" h="865809">
                      <a:moveTo>
                        <a:pt x="4417" y="0"/>
                      </a:moveTo>
                      <a:cubicBezTo>
                        <a:pt x="2945" y="281241"/>
                        <a:pt x="1472" y="562481"/>
                        <a:pt x="0" y="843722"/>
                      </a:cubicBezTo>
                      <a:lnTo>
                        <a:pt x="587513" y="865809"/>
                      </a:lnTo>
                      <a:lnTo>
                        <a:pt x="574261" y="61844"/>
                      </a:lnTo>
                      <a:lnTo>
                        <a:pt x="4417" y="0"/>
                      </a:lnTo>
                      <a:close/>
                    </a:path>
                  </a:pathLst>
                </a:custGeom>
                <a:solidFill>
                  <a:schemeClr val="bg1">
                    <a:lumMod val="6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Tree>
    <p:extLst>
      <p:ext uri="{BB962C8B-B14F-4D97-AF65-F5344CB8AC3E}">
        <p14:creationId xmlns:p14="http://schemas.microsoft.com/office/powerpoint/2010/main" val="396504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85000"/>
                </a:schemeClr>
              </a:solidFill>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246761E-53B6-2849-8F21-7ABE2161C2BA}"/>
              </a:ext>
            </a:extLst>
          </p:cNvPr>
          <p:cNvSpPr/>
          <p:nvPr/>
        </p:nvSpPr>
        <p:spPr>
          <a:xfrm>
            <a:off x="9434444" y="-347472"/>
            <a:ext cx="2434468" cy="1481328"/>
          </a:xfrm>
          <a:prstGeom prst="rect">
            <a:avLst/>
          </a:prstGeom>
          <a:no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E56B0886-48CB-B946-8903-D1EF98735330}"/>
              </a:ext>
            </a:extLst>
          </p:cNvPr>
          <p:cNvSpPr/>
          <p:nvPr/>
        </p:nvSpPr>
        <p:spPr>
          <a:xfrm>
            <a:off x="11261577" y="256032"/>
            <a:ext cx="1119399" cy="6522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Object 2">
            <a:extLst>
              <a:ext uri="{FF2B5EF4-FFF2-40B4-BE49-F238E27FC236}">
                <a16:creationId xmlns:a16="http://schemas.microsoft.com/office/drawing/2014/main" id="{1A8550D1-26D1-444E-B1AC-8790B473DF2D}"/>
              </a:ext>
            </a:extLst>
          </p:cNvPr>
          <p:cNvGraphicFramePr>
            <a:graphicFrameLocks noChangeAspect="1"/>
          </p:cNvGraphicFramePr>
          <p:nvPr>
            <p:extLst>
              <p:ext uri="{D42A27DB-BD31-4B8C-83A1-F6EECF244321}">
                <p14:modId xmlns:p14="http://schemas.microsoft.com/office/powerpoint/2010/main" val="406561111"/>
              </p:ext>
            </p:extLst>
          </p:nvPr>
        </p:nvGraphicFramePr>
        <p:xfrm>
          <a:off x="3343275" y="1830388"/>
          <a:ext cx="10839450" cy="9542462"/>
        </p:xfrm>
        <a:graphic>
          <a:graphicData uri="http://schemas.openxmlformats.org/presentationml/2006/ole">
            <mc:AlternateContent xmlns:mc="http://schemas.openxmlformats.org/markup-compatibility/2006">
              <mc:Choice xmlns:v="urn:schemas-microsoft-com:vml" Requires="v">
                <p:oleObj name="シート" r:id="rId3" imgW="8128000" imgH="7391400" progId="Excel.Sheet.8">
                  <p:embed/>
                </p:oleObj>
              </mc:Choice>
              <mc:Fallback>
                <p:oleObj name="シート" r:id="rId3" imgW="8128000" imgH="7391400" progId="Excel.Sheet.8">
                  <p:embed/>
                  <p:pic>
                    <p:nvPicPr>
                      <p:cNvPr id="25" name="Object 2">
                        <a:extLst>
                          <a:ext uri="{FF2B5EF4-FFF2-40B4-BE49-F238E27FC236}">
                            <a16:creationId xmlns:a16="http://schemas.microsoft.com/office/drawing/2014/main" id="{09175D10-7359-454F-9E02-82E2D276BB27}"/>
                          </a:ext>
                        </a:extLst>
                      </p:cNvPr>
                      <p:cNvPicPr>
                        <a:picLocks noChangeAspect="1" noChangeArrowheads="1"/>
                      </p:cNvPicPr>
                      <p:nvPr/>
                    </p:nvPicPr>
                    <p:blipFill>
                      <a:blip r:embed="rId4"/>
                      <a:srcRect/>
                      <a:stretch>
                        <a:fillRect/>
                      </a:stretch>
                    </p:blipFill>
                    <p:spPr bwMode="auto">
                      <a:xfrm>
                        <a:off x="3343275" y="1830388"/>
                        <a:ext cx="10839450" cy="9542462"/>
                      </a:xfrm>
                      <a:prstGeom prst="rect">
                        <a:avLst/>
                      </a:prstGeom>
                      <a:noFill/>
                      <a:ln>
                        <a:noFill/>
                      </a:ln>
                    </p:spPr>
                  </p:pic>
                </p:oleObj>
              </mc:Fallback>
            </mc:AlternateContent>
          </a:graphicData>
        </a:graphic>
      </p:graphicFrame>
      <p:sp>
        <p:nvSpPr>
          <p:cNvPr id="2" name="テキスト ボックス 1">
            <a:extLst>
              <a:ext uri="{FF2B5EF4-FFF2-40B4-BE49-F238E27FC236}">
                <a16:creationId xmlns:a16="http://schemas.microsoft.com/office/drawing/2014/main" id="{0310673F-42BF-7AC9-B15E-E8522EE8EE3F}"/>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rPr>
              <a:t>LOCATION</a:t>
            </a:r>
          </a:p>
        </p:txBody>
      </p:sp>
    </p:spTree>
    <p:extLst>
      <p:ext uri="{BB962C8B-B14F-4D97-AF65-F5344CB8AC3E}">
        <p14:creationId xmlns:p14="http://schemas.microsoft.com/office/powerpoint/2010/main" val="1730848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9" name="図 8" descr="道路, 建物, ストリート, 座る が含まれている画像&#10;&#10;自動的に生成された説明">
            <a:extLst>
              <a:ext uri="{FF2B5EF4-FFF2-40B4-BE49-F238E27FC236}">
                <a16:creationId xmlns:a16="http://schemas.microsoft.com/office/drawing/2014/main" id="{89D8AC94-10FD-4F09-1DA3-95134012D24E}"/>
              </a:ext>
            </a:extLst>
          </p:cNvPr>
          <p:cNvPicPr>
            <a:picLocks noChangeAspect="1"/>
          </p:cNvPicPr>
          <p:nvPr/>
        </p:nvPicPr>
        <p:blipFill>
          <a:blip r:embed="rId3"/>
          <a:stretch>
            <a:fillRect/>
          </a:stretch>
        </p:blipFill>
        <p:spPr>
          <a:xfrm>
            <a:off x="3094952" y="1796288"/>
            <a:ext cx="5221798" cy="3916349"/>
          </a:xfrm>
          <a:prstGeom prst="rect">
            <a:avLst/>
          </a:prstGeom>
        </p:spPr>
      </p:pic>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30" name="グループ化 29">
            <a:extLst>
              <a:ext uri="{FF2B5EF4-FFF2-40B4-BE49-F238E27FC236}">
                <a16:creationId xmlns:a16="http://schemas.microsoft.com/office/drawing/2014/main" id="{62B86BD9-E0DD-35D8-EA8F-480F1A5FD6A1}"/>
              </a:ext>
            </a:extLst>
          </p:cNvPr>
          <p:cNvGrpSpPr/>
          <p:nvPr/>
        </p:nvGrpSpPr>
        <p:grpSpPr>
          <a:xfrm>
            <a:off x="3098312" y="1195164"/>
            <a:ext cx="8770612" cy="4924604"/>
            <a:chOff x="3568660" y="237902"/>
            <a:chExt cx="5792095" cy="3252199"/>
          </a:xfrm>
        </p:grpSpPr>
        <p:sp>
          <p:nvSpPr>
            <p:cNvPr id="8" name="テキスト プレースホルダー 9">
              <a:extLst>
                <a:ext uri="{FF2B5EF4-FFF2-40B4-BE49-F238E27FC236}">
                  <a16:creationId xmlns:a16="http://schemas.microsoft.com/office/drawing/2014/main" id="{29397326-3D86-7E4D-B540-946CE75D96AB}"/>
                </a:ext>
              </a:extLst>
            </p:cNvPr>
            <p:cNvSpPr txBox="1">
              <a:spLocks/>
            </p:cNvSpPr>
            <p:nvPr/>
          </p:nvSpPr>
          <p:spPr>
            <a:xfrm>
              <a:off x="3568660" y="237902"/>
              <a:ext cx="4165587" cy="337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spcBef>
                  <a:spcPts val="0"/>
                </a:spcBef>
                <a:defRPr/>
              </a:pPr>
              <a:r>
                <a:rPr kumimoji="1" lang="en-US" altLang="ja-JP" sz="1200" b="1" i="0" u="none" strike="noStrike" kern="1200" cap="none" spc="0" normalizeH="0" baseline="0" noProof="0" dirty="0">
                  <a:ln>
                    <a:noFill/>
                  </a:ln>
                  <a:solidFill>
                    <a:srgbClr val="C00000"/>
                  </a:solidFill>
                  <a:effectLst/>
                  <a:uLnTx/>
                  <a:uFillTx/>
                  <a:latin typeface="+mn-ea"/>
                  <a:ea typeface="+mn-ea"/>
                  <a:cs typeface="+mn-cs"/>
                </a:rPr>
                <a:t>【</a:t>
              </a:r>
              <a:r>
                <a:rPr kumimoji="1" lang="ja-JP" altLang="en-US" sz="1200" b="1" i="0" u="none" strike="noStrike" kern="1200" cap="none" spc="0" normalizeH="0" baseline="0" noProof="0">
                  <a:ln>
                    <a:noFill/>
                  </a:ln>
                  <a:solidFill>
                    <a:srgbClr val="C00000"/>
                  </a:solidFill>
                  <a:effectLst/>
                  <a:uLnTx/>
                  <a:uFillTx/>
                  <a:latin typeface="+mn-ea"/>
                  <a:ea typeface="+mn-ea"/>
                  <a:cs typeface="+mn-cs"/>
                </a:rPr>
                <a:t>青山通り</a:t>
              </a:r>
              <a:r>
                <a:rPr kumimoji="1" lang="en-US" altLang="ja-JP" sz="1200" b="1" i="0" u="none" strike="noStrike" kern="1200" cap="none" spc="0" normalizeH="0" baseline="0" noProof="0" dirty="0">
                  <a:ln>
                    <a:noFill/>
                  </a:ln>
                  <a:solidFill>
                    <a:srgbClr val="C00000"/>
                  </a:solidFill>
                  <a:effectLst/>
                  <a:uLnTx/>
                  <a:uFillTx/>
                  <a:latin typeface="+mn-ea"/>
                  <a:ea typeface="+mn-ea"/>
                  <a:cs typeface="+mn-cs"/>
                </a:rPr>
                <a:t>】</a:t>
              </a:r>
            </a:p>
            <a:p>
              <a:pPr marL="0">
                <a:spcBef>
                  <a:spcPts val="0"/>
                </a:spcBef>
                <a:defRPr/>
              </a:pPr>
              <a:r>
                <a:rPr lang="ja-JP" altLang="en-US" sz="1200">
                  <a:solidFill>
                    <a:sysClr val="windowText" lastClr="000000"/>
                  </a:solidFill>
                  <a:latin typeface="+mn-ea"/>
                  <a:ea typeface="+mn-ea"/>
                </a:rPr>
                <a:t>玉川屋ビル　</a:t>
              </a:r>
              <a:r>
                <a:rPr lang="en-US" altLang="ja-JP" sz="1200" dirty="0">
                  <a:solidFill>
                    <a:sysClr val="windowText" lastClr="000000"/>
                  </a:solidFill>
                  <a:latin typeface="+mn-ea"/>
                  <a:ea typeface="+mn-ea"/>
                </a:rPr>
                <a:t>H3,090mm</a:t>
              </a:r>
              <a:r>
                <a:rPr lang="ja-JP" altLang="en-US" sz="1200">
                  <a:solidFill>
                    <a:sysClr val="windowText" lastClr="000000"/>
                  </a:solidFill>
                  <a:latin typeface="+mn-ea"/>
                  <a:ea typeface="+mn-ea"/>
                </a:rPr>
                <a:t>✕</a:t>
              </a:r>
              <a:r>
                <a:rPr lang="en-US" altLang="ja-JP" sz="1200" dirty="0">
                  <a:solidFill>
                    <a:sysClr val="windowText" lastClr="000000"/>
                  </a:solidFill>
                  <a:latin typeface="+mn-ea"/>
                  <a:ea typeface="+mn-ea"/>
                </a:rPr>
                <a:t>W1,456mm</a:t>
              </a:r>
              <a:endParaRPr lang="ja-JP" altLang="en-US" sz="1200">
                <a:solidFill>
                  <a:sysClr val="windowText" lastClr="000000"/>
                </a:solidFill>
                <a:latin typeface="+mn-ea"/>
                <a:ea typeface="+mn-ea"/>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14" name="テキスト プレースホルダー 13">
              <a:extLst>
                <a:ext uri="{FF2B5EF4-FFF2-40B4-BE49-F238E27FC236}">
                  <a16:creationId xmlns:a16="http://schemas.microsoft.com/office/drawing/2014/main" id="{153443FD-10E4-6A41-8B5F-DD9F649ADD06}"/>
                </a:ext>
              </a:extLst>
            </p:cNvPr>
            <p:cNvSpPr txBox="1">
              <a:spLocks/>
            </p:cNvSpPr>
            <p:nvPr/>
          </p:nvSpPr>
          <p:spPr>
            <a:xfrm>
              <a:off x="5795563" y="3271443"/>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東京都港区南青山５丁目９</a:t>
              </a:r>
              <a:endParaRPr lang="ja-JP" altLang="en-US" sz="1200">
                <a:solidFill>
                  <a:sysClr val="windowText" lastClr="000000"/>
                </a:solidFill>
                <a:latin typeface="+mn-ea"/>
                <a:ea typeface="+mn-ea"/>
              </a:endParaRPr>
            </a:p>
          </p:txBody>
        </p:sp>
      </p:grpSp>
      <p:pic>
        <p:nvPicPr>
          <p:cNvPr id="32" name="図 31">
            <a:extLst>
              <a:ext uri="{FF2B5EF4-FFF2-40B4-BE49-F238E27FC236}">
                <a16:creationId xmlns:a16="http://schemas.microsoft.com/office/drawing/2014/main" id="{CAA6A922-C8FB-70B0-E0EE-0E222C6C61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8"/>
            <a:ext cx="3375422" cy="3916349"/>
          </a:xfrm>
          <a:prstGeom prst="rect">
            <a:avLst/>
          </a:prstGeom>
        </p:spPr>
      </p:pic>
      <p:sp>
        <p:nvSpPr>
          <p:cNvPr id="33" name="テキスト ボックス 32">
            <a:extLst>
              <a:ext uri="{FF2B5EF4-FFF2-40B4-BE49-F238E27FC236}">
                <a16:creationId xmlns:a16="http://schemas.microsoft.com/office/drawing/2014/main" id="{D28730C4-01F8-D49D-C65F-835DD63C9757}"/>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34" name="正方形/長方形 33">
            <a:extLst>
              <a:ext uri="{FF2B5EF4-FFF2-40B4-BE49-F238E27FC236}">
                <a16:creationId xmlns:a16="http://schemas.microsoft.com/office/drawing/2014/main" id="{39B6D372-BC65-5B2F-00FF-CA86C81254FF}"/>
              </a:ext>
            </a:extLst>
          </p:cNvPr>
          <p:cNvSpPr/>
          <p:nvPr/>
        </p:nvSpPr>
        <p:spPr>
          <a:xfrm rot="13095311">
            <a:off x="10029696" y="3610116"/>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5" name="直線矢印コネクタ 34">
            <a:extLst>
              <a:ext uri="{FF2B5EF4-FFF2-40B4-BE49-F238E27FC236}">
                <a16:creationId xmlns:a16="http://schemas.microsoft.com/office/drawing/2014/main" id="{C75B4643-CE92-E8E1-B870-1E439B76CED4}"/>
              </a:ext>
            </a:extLst>
          </p:cNvPr>
          <p:cNvCxnSpPr>
            <a:cxnSpLocks/>
          </p:cNvCxnSpPr>
          <p:nvPr/>
        </p:nvCxnSpPr>
        <p:spPr>
          <a:xfrm flipH="1">
            <a:off x="10187112" y="3316610"/>
            <a:ext cx="79127" cy="299237"/>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99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F9563CD-216A-A44B-9102-ACF6A17F146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altLang="ja-JP" dirty="0">
                <a:solidFill>
                  <a:schemeClr val="bg1">
                    <a:lumMod val="85000"/>
                  </a:schemeClr>
                </a:solidFill>
                <a:latin typeface="+mn-ea"/>
              </a:rPr>
              <a:t>E087410C-0534-4EE9-9954-C7694A7C991D_1_201_a </a:t>
            </a:r>
            <a:r>
              <a:rPr lang="ja-JP" altLang="en-US">
                <a:solidFill>
                  <a:schemeClr val="bg1">
                    <a:lumMod val="85000"/>
                  </a:schemeClr>
                </a:solidFill>
                <a:latin typeface="+mn-ea"/>
              </a:rPr>
              <a:t>大</a:t>
            </a:r>
            <a:r>
              <a:rPr lang="en-US" altLang="ja-JP" dirty="0">
                <a:solidFill>
                  <a:schemeClr val="bg1">
                    <a:lumMod val="85000"/>
                  </a:schemeClr>
                </a:solidFill>
                <a:latin typeface="+mn-ea"/>
              </a:rPr>
              <a:t>.</a:t>
            </a:r>
            <a:r>
              <a:rPr lang="en" altLang="ja-JP" dirty="0">
                <a:solidFill>
                  <a:schemeClr val="bg1">
                    <a:lumMod val="85000"/>
                  </a:schemeClr>
                </a:solidFill>
                <a:latin typeface="+mn-ea"/>
              </a:rPr>
              <a:t>jpeg</a:t>
            </a:r>
            <a:endParaRPr kumimoji="1" lang="ja-JP" altLang="en-US">
              <a:solidFill>
                <a:schemeClr val="bg1">
                  <a:lumMod val="85000"/>
                </a:schemeClr>
              </a:solidFill>
              <a:latin typeface="+mn-ea"/>
            </a:endParaRPr>
          </a:p>
        </p:txBody>
      </p:sp>
      <p:pic>
        <p:nvPicPr>
          <p:cNvPr id="4" name="図 3" descr="建物, 道路, ストリート, 荷物 が含まれている画像&#10;&#10;自動的に生成された説明">
            <a:extLst>
              <a:ext uri="{FF2B5EF4-FFF2-40B4-BE49-F238E27FC236}">
                <a16:creationId xmlns:a16="http://schemas.microsoft.com/office/drawing/2014/main" id="{92E429A8-121E-A499-25D3-E1299ACE0A0E}"/>
              </a:ext>
            </a:extLst>
          </p:cNvPr>
          <p:cNvPicPr>
            <a:picLocks noChangeAspect="1"/>
          </p:cNvPicPr>
          <p:nvPr/>
        </p:nvPicPr>
        <p:blipFill>
          <a:blip r:embed="rId3"/>
          <a:stretch>
            <a:fillRect/>
          </a:stretch>
        </p:blipFill>
        <p:spPr>
          <a:xfrm>
            <a:off x="3094951" y="1796288"/>
            <a:ext cx="5208781" cy="3906586"/>
          </a:xfrm>
          <a:prstGeom prst="rect">
            <a:avLst/>
          </a:prstGeom>
        </p:spPr>
      </p:pic>
      <p:pic>
        <p:nvPicPr>
          <p:cNvPr id="15" name="図 14" descr="マップ&#10;&#10;自動的に生成された説明">
            <a:extLst>
              <a:ext uri="{FF2B5EF4-FFF2-40B4-BE49-F238E27FC236}">
                <a16:creationId xmlns:a16="http://schemas.microsoft.com/office/drawing/2014/main" id="{00212B43-8EDF-E977-F996-3BD167C9EF1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3" y="1796288"/>
            <a:ext cx="3375421" cy="3916349"/>
          </a:xfrm>
          <a:prstGeom prst="rect">
            <a:avLst/>
          </a:prstGeom>
        </p:spPr>
      </p:pic>
      <p:sp>
        <p:nvSpPr>
          <p:cNvPr id="10" name="テキスト プレースホルダー 14">
            <a:extLst>
              <a:ext uri="{FF2B5EF4-FFF2-40B4-BE49-F238E27FC236}">
                <a16:creationId xmlns:a16="http://schemas.microsoft.com/office/drawing/2014/main" id="{4F633A52-D0B8-B0A7-E3E9-D3395974B3C4}"/>
              </a:ext>
            </a:extLst>
          </p:cNvPr>
          <p:cNvSpPr txBox="1">
            <a:spLocks/>
          </p:cNvSpPr>
          <p:nvPr/>
        </p:nvSpPr>
        <p:spPr>
          <a:xfrm>
            <a:off x="8303732" y="5805656"/>
            <a:ext cx="3565192" cy="218658"/>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kumimoji="1" sz="10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lvl="0">
              <a:defRPr/>
            </a:pPr>
            <a:r>
              <a:rPr lang="ja-JP" altLang="en-US" sz="1200">
                <a:latin typeface="+mn-ea"/>
                <a:ea typeface="+mn-ea"/>
              </a:rPr>
              <a:t>東京都港区北青山３丁目１２</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27" name="フローチャート: 手操作入力 24">
            <a:extLst>
              <a:ext uri="{FF2B5EF4-FFF2-40B4-BE49-F238E27FC236}">
                <a16:creationId xmlns:a16="http://schemas.microsoft.com/office/drawing/2014/main" id="{C7B2A25B-4CBB-B74B-8FFD-489785ACC06A}"/>
              </a:ext>
            </a:extLst>
          </p:cNvPr>
          <p:cNvSpPr/>
          <p:nvPr/>
        </p:nvSpPr>
        <p:spPr>
          <a:xfrm rot="16200000" flipV="1">
            <a:off x="-2020572" y="1700527"/>
            <a:ext cx="7378701" cy="352044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7"/>
              <a:gd name="connsiteY0" fmla="*/ 4336 h 10000"/>
              <a:gd name="connsiteX1" fmla="*/ 10027 w 10027"/>
              <a:gd name="connsiteY1" fmla="*/ 0 h 10000"/>
              <a:gd name="connsiteX2" fmla="*/ 10027 w 10027"/>
              <a:gd name="connsiteY2" fmla="*/ 10000 h 10000"/>
              <a:gd name="connsiteX3" fmla="*/ 27 w 10027"/>
              <a:gd name="connsiteY3" fmla="*/ 10000 h 10000"/>
              <a:gd name="connsiteX4" fmla="*/ 0 w 10027"/>
              <a:gd name="connsiteY4" fmla="*/ 433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4336"/>
                </a:moveTo>
                <a:lnTo>
                  <a:pt x="10027" y="0"/>
                </a:lnTo>
                <a:lnTo>
                  <a:pt x="10027" y="10000"/>
                </a:lnTo>
                <a:lnTo>
                  <a:pt x="27" y="10000"/>
                </a:lnTo>
                <a:lnTo>
                  <a:pt x="0" y="433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8" name="テキスト プレースホルダー 9">
            <a:extLst>
              <a:ext uri="{FF2B5EF4-FFF2-40B4-BE49-F238E27FC236}">
                <a16:creationId xmlns:a16="http://schemas.microsoft.com/office/drawing/2014/main" id="{29397326-3D86-7E4D-B540-946CE75D96AB}"/>
              </a:ext>
            </a:extLst>
          </p:cNvPr>
          <p:cNvSpPr txBox="1">
            <a:spLocks/>
          </p:cNvSpPr>
          <p:nvPr/>
        </p:nvSpPr>
        <p:spPr>
          <a:xfrm>
            <a:off x="3098312" y="1195164"/>
            <a:ext cx="6307691" cy="5103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kumimoji="1" sz="1400" kern="1200">
                <a:solidFill>
                  <a:schemeClr val="tx1"/>
                </a:solidFill>
                <a:latin typeface="Meiryo UI" panose="020B0604030504040204" pitchFamily="34" charset="-128"/>
                <a:ea typeface="Meiryo UI"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spcBef>
                <a:spcPts val="0"/>
              </a:spcBef>
              <a:defRPr/>
            </a:pPr>
            <a:r>
              <a:rPr kumimoji="1" lang="en-US" altLang="ja-JP" sz="1200" b="1" i="0" u="none" strike="noStrike" kern="1200" cap="none" spc="0" normalizeH="0" baseline="0" noProof="0" dirty="0">
                <a:ln>
                  <a:noFill/>
                </a:ln>
                <a:solidFill>
                  <a:srgbClr val="C00000"/>
                </a:solidFill>
                <a:effectLst/>
                <a:uLnTx/>
                <a:uFillTx/>
                <a:latin typeface="+mn-ea"/>
                <a:ea typeface="+mn-ea"/>
                <a:cs typeface="+mn-cs"/>
              </a:rPr>
              <a:t>【</a:t>
            </a:r>
            <a:r>
              <a:rPr kumimoji="1" lang="ja-JP" altLang="en-US" sz="1200" b="1" i="0" u="none" strike="noStrike" kern="1200" cap="none" spc="0" normalizeH="0" baseline="0" noProof="0">
                <a:ln>
                  <a:noFill/>
                </a:ln>
                <a:solidFill>
                  <a:srgbClr val="C00000"/>
                </a:solidFill>
                <a:effectLst/>
                <a:uLnTx/>
                <a:uFillTx/>
                <a:latin typeface="+mn-ea"/>
                <a:ea typeface="+mn-ea"/>
                <a:cs typeface="+mn-cs"/>
              </a:rPr>
              <a:t>青山通り</a:t>
            </a:r>
            <a:r>
              <a:rPr kumimoji="1" lang="en-US" altLang="ja-JP" sz="1200" b="1" i="0" u="none" strike="noStrike" kern="1200" cap="none" spc="0" normalizeH="0" baseline="0" noProof="0" dirty="0">
                <a:ln>
                  <a:noFill/>
                </a:ln>
                <a:solidFill>
                  <a:srgbClr val="C00000"/>
                </a:solidFill>
                <a:effectLst/>
                <a:uLnTx/>
                <a:uFillTx/>
                <a:latin typeface="+mn-ea"/>
                <a:ea typeface="+mn-ea"/>
                <a:cs typeface="+mn-cs"/>
              </a:rPr>
              <a:t>】</a:t>
            </a: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a:p>
            <a:pPr marL="0">
              <a:spcBef>
                <a:spcPts val="0"/>
              </a:spcBef>
              <a:defRPr/>
            </a:pPr>
            <a:r>
              <a:rPr kumimoji="1" lang="ja-JP" altLang="en-US" sz="1200" b="0" i="0" u="none" strike="noStrike" kern="1200" cap="none" spc="0" normalizeH="0" baseline="0" noProof="0">
                <a:ln>
                  <a:noFill/>
                </a:ln>
                <a:solidFill>
                  <a:sysClr val="windowText" lastClr="000000"/>
                </a:solidFill>
                <a:effectLst/>
                <a:uLnTx/>
                <a:uFillTx/>
                <a:latin typeface="+mn-ea"/>
                <a:ea typeface="+mn-ea"/>
                <a:cs typeface="+mn-cs"/>
              </a:rPr>
              <a:t>秋月ビル </a:t>
            </a:r>
            <a:r>
              <a:rPr kumimoji="1" lang="en-US" altLang="ja-JP" sz="1200" b="0" i="0" u="none" strike="noStrike" kern="1200" cap="none" spc="0" normalizeH="0" baseline="0" noProof="0" dirty="0">
                <a:ln>
                  <a:noFill/>
                </a:ln>
                <a:solidFill>
                  <a:sysClr val="windowText" lastClr="000000"/>
                </a:solidFill>
                <a:effectLst/>
                <a:uLnTx/>
                <a:uFillTx/>
                <a:latin typeface="+mn-ea"/>
                <a:ea typeface="+mn-ea"/>
                <a:cs typeface="+mn-cs"/>
              </a:rPr>
              <a:t>H1,030mm✕W10,920mm</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a:ln>
                <a:noFill/>
              </a:ln>
              <a:solidFill>
                <a:sysClr val="windowText" lastClr="000000"/>
              </a:solidFill>
              <a:effectLst/>
              <a:uLnTx/>
              <a:uFillTx/>
              <a:latin typeface="+mn-ea"/>
              <a:ea typeface="+mn-ea"/>
              <a:cs typeface="+mn-cs"/>
            </a:endParaRPr>
          </a:p>
        </p:txBody>
      </p:sp>
      <p:sp>
        <p:nvSpPr>
          <p:cNvPr id="16" name="テキスト ボックス 15">
            <a:extLst>
              <a:ext uri="{FF2B5EF4-FFF2-40B4-BE49-F238E27FC236}">
                <a16:creationId xmlns:a16="http://schemas.microsoft.com/office/drawing/2014/main" id="{938A753E-1828-9340-7B98-2BEA3F54E05C}"/>
              </a:ext>
            </a:extLst>
          </p:cNvPr>
          <p:cNvSpPr txBox="1"/>
          <p:nvPr/>
        </p:nvSpPr>
        <p:spPr>
          <a:xfrm rot="16200000">
            <a:off x="-1712737" y="2592775"/>
            <a:ext cx="5641288" cy="1323439"/>
          </a:xfrm>
          <a:prstGeom prst="rect">
            <a:avLst/>
          </a:prstGeom>
          <a:noFill/>
        </p:spPr>
        <p:txBody>
          <a:bodyPr wrap="none" rtlCol="0">
            <a:spAutoFit/>
          </a:bodyPr>
          <a:lstStyle/>
          <a:p>
            <a:r>
              <a:rPr lang="en-US" altLang="ja-JP" sz="8000" b="1" dirty="0">
                <a:ln w="3175">
                  <a:noFill/>
                </a:ln>
                <a:solidFill>
                  <a:srgbClr val="F4D313"/>
                </a:solidFill>
                <a:latin typeface="+mn-ea"/>
              </a:rPr>
              <a:t>LOCATION</a:t>
            </a:r>
          </a:p>
        </p:txBody>
      </p:sp>
      <p:sp>
        <p:nvSpPr>
          <p:cNvPr id="17" name="正方形/長方形 16">
            <a:extLst>
              <a:ext uri="{FF2B5EF4-FFF2-40B4-BE49-F238E27FC236}">
                <a16:creationId xmlns:a16="http://schemas.microsoft.com/office/drawing/2014/main" id="{4D706C5D-4EAB-66C9-27CF-062EB8F60784}"/>
              </a:ext>
            </a:extLst>
          </p:cNvPr>
          <p:cNvSpPr/>
          <p:nvPr/>
        </p:nvSpPr>
        <p:spPr>
          <a:xfrm rot="13095311">
            <a:off x="9189562" y="4937851"/>
            <a:ext cx="245660" cy="68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18" name="直線矢印コネクタ 17">
            <a:extLst>
              <a:ext uri="{FF2B5EF4-FFF2-40B4-BE49-F238E27FC236}">
                <a16:creationId xmlns:a16="http://schemas.microsoft.com/office/drawing/2014/main" id="{8DD9F22C-F80E-B62F-F7D4-C05E97C88927}"/>
              </a:ext>
            </a:extLst>
          </p:cNvPr>
          <p:cNvCxnSpPr>
            <a:cxnSpLocks/>
          </p:cNvCxnSpPr>
          <p:nvPr/>
        </p:nvCxnSpPr>
        <p:spPr>
          <a:xfrm flipH="1">
            <a:off x="9346978" y="4869125"/>
            <a:ext cx="330809" cy="74457"/>
          </a:xfrm>
          <a:prstGeom prst="straightConnector1">
            <a:avLst/>
          </a:prstGeom>
          <a:ln w="19050">
            <a:solidFill>
              <a:srgbClr val="F4D31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53871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6335</TotalTime>
  <Words>1212</Words>
  <Application>Microsoft Macintosh PowerPoint</Application>
  <PresentationFormat>ワイド画面</PresentationFormat>
  <Paragraphs>221</Paragraphs>
  <Slides>22</Slides>
  <Notes>22</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22</vt:i4>
      </vt:variant>
    </vt:vector>
  </HeadingPairs>
  <TitlesOfParts>
    <vt:vector size="28" baseType="lpstr">
      <vt:lpstr>游ゴシック</vt:lpstr>
      <vt:lpstr>游ゴシック Light</vt:lpstr>
      <vt:lpstr>Arial</vt:lpstr>
      <vt:lpstr>FUTURA MEDIUM</vt:lpstr>
      <vt:lpstr>Office テーマ</vt:lpstr>
      <vt:lpstr>Microsoft Excel 97 - 2004 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阿部 一成</dc:creator>
  <cp:lastModifiedBy>阿部 一成</cp:lastModifiedBy>
  <cp:revision>116</cp:revision>
  <cp:lastPrinted>2023-04-12T08:49:22Z</cp:lastPrinted>
  <dcterms:created xsi:type="dcterms:W3CDTF">2021-07-18T12:14:57Z</dcterms:created>
  <dcterms:modified xsi:type="dcterms:W3CDTF">2023-04-25T22:27:46Z</dcterms:modified>
</cp:coreProperties>
</file>