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3" r:id="rId2"/>
    <p:sldId id="334" r:id="rId3"/>
    <p:sldId id="304" r:id="rId4"/>
    <p:sldId id="300" r:id="rId5"/>
    <p:sldId id="267"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0015"/>
    <a:srgbClr val="81D8D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6"/>
    <p:restoredTop sz="96327"/>
  </p:normalViewPr>
  <p:slideViewPr>
    <p:cSldViewPr snapToGrid="0" snapToObjects="1">
      <p:cViewPr varScale="1">
        <p:scale>
          <a:sx n="128" d="100"/>
          <a:sy n="128" d="100"/>
        </p:scale>
        <p:origin x="32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8C5DE-3466-034C-A33D-E616015654A9}" type="datetimeFigureOut">
              <a:rPr kumimoji="1" lang="ja-JP" altLang="en-US" smtClean="0"/>
              <a:t>2022/11/20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3974D-B8D0-1F48-AC97-5489BFAE32A3}" type="slidenum">
              <a:rPr kumimoji="1" lang="ja-JP" altLang="en-US" smtClean="0"/>
              <a:t>‹#›</a:t>
            </a:fld>
            <a:endParaRPr kumimoji="1" lang="ja-JP" altLang="en-US"/>
          </a:p>
        </p:txBody>
      </p:sp>
    </p:spTree>
    <p:extLst>
      <p:ext uri="{BB962C8B-B14F-4D97-AF65-F5344CB8AC3E}">
        <p14:creationId xmlns:p14="http://schemas.microsoft.com/office/powerpoint/2010/main" val="16745115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3ED40-4400-5140-AA4C-63650CF0B44C}" type="slidenum">
              <a:rPr kumimoji="1" lang="ja-JP" altLang="en-US" smtClean="0"/>
              <a:t>2</a:t>
            </a:fld>
            <a:endParaRPr kumimoji="1" lang="ja-JP" altLang="en-US"/>
          </a:p>
        </p:txBody>
      </p:sp>
    </p:spTree>
    <p:extLst>
      <p:ext uri="{BB962C8B-B14F-4D97-AF65-F5344CB8AC3E}">
        <p14:creationId xmlns:p14="http://schemas.microsoft.com/office/powerpoint/2010/main" val="55182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3ED40-4400-5140-AA4C-63650CF0B44C}" type="slidenum">
              <a:rPr kumimoji="1" lang="ja-JP" altLang="en-US" smtClean="0"/>
              <a:t>3</a:t>
            </a:fld>
            <a:endParaRPr kumimoji="1" lang="ja-JP" altLang="en-US"/>
          </a:p>
        </p:txBody>
      </p:sp>
    </p:spTree>
    <p:extLst>
      <p:ext uri="{BB962C8B-B14F-4D97-AF65-F5344CB8AC3E}">
        <p14:creationId xmlns:p14="http://schemas.microsoft.com/office/powerpoint/2010/main" val="6648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3ED40-4400-5140-AA4C-63650CF0B44C}" type="slidenum">
              <a:rPr kumimoji="1" lang="ja-JP" altLang="en-US" smtClean="0"/>
              <a:t>4</a:t>
            </a:fld>
            <a:endParaRPr kumimoji="1" lang="ja-JP" altLang="en-US"/>
          </a:p>
        </p:txBody>
      </p:sp>
    </p:spTree>
    <p:extLst>
      <p:ext uri="{BB962C8B-B14F-4D97-AF65-F5344CB8AC3E}">
        <p14:creationId xmlns:p14="http://schemas.microsoft.com/office/powerpoint/2010/main" val="216601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3ED40-4400-5140-AA4C-63650CF0B44C}" type="slidenum">
              <a:rPr kumimoji="1" lang="ja-JP" altLang="en-US" smtClean="0"/>
              <a:t>5</a:t>
            </a:fld>
            <a:endParaRPr kumimoji="1" lang="ja-JP" altLang="en-US"/>
          </a:p>
        </p:txBody>
      </p:sp>
    </p:spTree>
    <p:extLst>
      <p:ext uri="{BB962C8B-B14F-4D97-AF65-F5344CB8AC3E}">
        <p14:creationId xmlns:p14="http://schemas.microsoft.com/office/powerpoint/2010/main" val="158351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A6CB3E-90DF-5A48-9523-C221280F903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1647928-8F31-814C-A52C-4EAECE182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6F8CA2A-7C76-0149-8E54-96791665E207}"/>
              </a:ext>
            </a:extLst>
          </p:cNvPr>
          <p:cNvSpPr>
            <a:spLocks noGrp="1"/>
          </p:cNvSpPr>
          <p:nvPr>
            <p:ph type="dt" sz="half" idx="10"/>
          </p:nvPr>
        </p:nvSpPr>
        <p:spPr/>
        <p:txBody>
          <a:bodyPr/>
          <a:lstStyle/>
          <a:p>
            <a:fld id="{EEA9E0DE-3D2D-4341-9713-87DE2C94BEE4}" type="datetimeFigureOut">
              <a:rPr kumimoji="1" lang="ja-JP" altLang="en-US" smtClean="0"/>
              <a:t>2022/11/20</a:t>
            </a:fld>
            <a:endParaRPr kumimoji="1" lang="ja-JP" altLang="en-US"/>
          </a:p>
        </p:txBody>
      </p:sp>
      <p:sp>
        <p:nvSpPr>
          <p:cNvPr id="5" name="フッター プレースホルダー 4">
            <a:extLst>
              <a:ext uri="{FF2B5EF4-FFF2-40B4-BE49-F238E27FC236}">
                <a16:creationId xmlns:a16="http://schemas.microsoft.com/office/drawing/2014/main" id="{53B6F0A8-2CAC-3149-90A1-F117D268601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359A9F-33A3-8C42-8867-FF2C87AE31C7}"/>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258932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8549DF-4AAD-6C45-9D95-B738DB16643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3632834-B786-7249-8110-175766D39CC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D7A9E6-DE16-2944-B7CC-ABA29BBD1C52}"/>
              </a:ext>
            </a:extLst>
          </p:cNvPr>
          <p:cNvSpPr>
            <a:spLocks noGrp="1"/>
          </p:cNvSpPr>
          <p:nvPr>
            <p:ph type="dt" sz="half" idx="10"/>
          </p:nvPr>
        </p:nvSpPr>
        <p:spPr/>
        <p:txBody>
          <a:bodyPr/>
          <a:lstStyle/>
          <a:p>
            <a:fld id="{EEA9E0DE-3D2D-4341-9713-87DE2C94BEE4}" type="datetimeFigureOut">
              <a:rPr kumimoji="1" lang="ja-JP" altLang="en-US" smtClean="0"/>
              <a:t>2022/11/20</a:t>
            </a:fld>
            <a:endParaRPr kumimoji="1" lang="ja-JP" altLang="en-US"/>
          </a:p>
        </p:txBody>
      </p:sp>
      <p:sp>
        <p:nvSpPr>
          <p:cNvPr id="5" name="フッター プレースホルダー 4">
            <a:extLst>
              <a:ext uri="{FF2B5EF4-FFF2-40B4-BE49-F238E27FC236}">
                <a16:creationId xmlns:a16="http://schemas.microsoft.com/office/drawing/2014/main" id="{234D505C-57A2-ED44-9F3B-209524BAF0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7415C5-2A4B-9F43-B0E8-E1C5FBC11D9E}"/>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34795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E297AE9-FBD0-094B-8C1A-9B0A60C29FA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A6EAA9C-AD0B-CA45-B9F9-1AB0191D8F2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C169E91-12E4-9043-B46A-5B5FFDB80214}"/>
              </a:ext>
            </a:extLst>
          </p:cNvPr>
          <p:cNvSpPr>
            <a:spLocks noGrp="1"/>
          </p:cNvSpPr>
          <p:nvPr>
            <p:ph type="dt" sz="half" idx="10"/>
          </p:nvPr>
        </p:nvSpPr>
        <p:spPr/>
        <p:txBody>
          <a:bodyPr/>
          <a:lstStyle/>
          <a:p>
            <a:fld id="{EEA9E0DE-3D2D-4341-9713-87DE2C94BEE4}" type="datetimeFigureOut">
              <a:rPr kumimoji="1" lang="ja-JP" altLang="en-US" smtClean="0"/>
              <a:t>2022/11/20</a:t>
            </a:fld>
            <a:endParaRPr kumimoji="1" lang="ja-JP" altLang="en-US"/>
          </a:p>
        </p:txBody>
      </p:sp>
      <p:sp>
        <p:nvSpPr>
          <p:cNvPr id="5" name="フッター プレースホルダー 4">
            <a:extLst>
              <a:ext uri="{FF2B5EF4-FFF2-40B4-BE49-F238E27FC236}">
                <a16:creationId xmlns:a16="http://schemas.microsoft.com/office/drawing/2014/main" id="{C1CB19F7-5255-0D48-BF72-B5BBD0E07B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C422FF-D777-4E46-98A7-21423FC560B8}"/>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374724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73EA71-8CB2-1F4C-B705-296B0D733B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097690A-17CE-634F-AB43-4F7588EBE11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F5A41D-16CB-B64F-93EB-BBF544BD7CE5}"/>
              </a:ext>
            </a:extLst>
          </p:cNvPr>
          <p:cNvSpPr>
            <a:spLocks noGrp="1"/>
          </p:cNvSpPr>
          <p:nvPr>
            <p:ph type="dt" sz="half" idx="10"/>
          </p:nvPr>
        </p:nvSpPr>
        <p:spPr/>
        <p:txBody>
          <a:bodyPr/>
          <a:lstStyle/>
          <a:p>
            <a:fld id="{EEA9E0DE-3D2D-4341-9713-87DE2C94BEE4}" type="datetimeFigureOut">
              <a:rPr kumimoji="1" lang="ja-JP" altLang="en-US" smtClean="0"/>
              <a:t>2022/11/20</a:t>
            </a:fld>
            <a:endParaRPr kumimoji="1" lang="ja-JP" altLang="en-US"/>
          </a:p>
        </p:txBody>
      </p:sp>
      <p:sp>
        <p:nvSpPr>
          <p:cNvPr id="5" name="フッター プレースホルダー 4">
            <a:extLst>
              <a:ext uri="{FF2B5EF4-FFF2-40B4-BE49-F238E27FC236}">
                <a16:creationId xmlns:a16="http://schemas.microsoft.com/office/drawing/2014/main" id="{741BBB40-E907-DE4D-A249-50355337F15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1FCB08-74F0-F641-AEFB-85F7B927CFB0}"/>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388787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C418BE-98F3-A844-8F92-97B34E57552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2E0F0D-EDE3-4246-A4CC-32FACCA5FE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47A9B42-F998-5043-81AA-6787764B0E99}"/>
              </a:ext>
            </a:extLst>
          </p:cNvPr>
          <p:cNvSpPr>
            <a:spLocks noGrp="1"/>
          </p:cNvSpPr>
          <p:nvPr>
            <p:ph type="dt" sz="half" idx="10"/>
          </p:nvPr>
        </p:nvSpPr>
        <p:spPr/>
        <p:txBody>
          <a:bodyPr/>
          <a:lstStyle/>
          <a:p>
            <a:fld id="{EEA9E0DE-3D2D-4341-9713-87DE2C94BEE4}" type="datetimeFigureOut">
              <a:rPr kumimoji="1" lang="ja-JP" altLang="en-US" smtClean="0"/>
              <a:t>2022/11/20</a:t>
            </a:fld>
            <a:endParaRPr kumimoji="1" lang="ja-JP" altLang="en-US"/>
          </a:p>
        </p:txBody>
      </p:sp>
      <p:sp>
        <p:nvSpPr>
          <p:cNvPr id="5" name="フッター プレースホルダー 4">
            <a:extLst>
              <a:ext uri="{FF2B5EF4-FFF2-40B4-BE49-F238E27FC236}">
                <a16:creationId xmlns:a16="http://schemas.microsoft.com/office/drawing/2014/main" id="{7E32D873-8961-F24D-B997-DF0405C8CD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AC4BB4-1D27-4947-933C-E03332DFF135}"/>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236887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029E70-02F0-D841-9038-BB2BC7EBEAE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A7235B-5534-F84B-B526-F44BD3267D9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B6DAD62-C361-9B41-A5B7-586F1FBA0E2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C5897B6-243B-484E-9FAF-23DFDBE4BBE1}"/>
              </a:ext>
            </a:extLst>
          </p:cNvPr>
          <p:cNvSpPr>
            <a:spLocks noGrp="1"/>
          </p:cNvSpPr>
          <p:nvPr>
            <p:ph type="dt" sz="half" idx="10"/>
          </p:nvPr>
        </p:nvSpPr>
        <p:spPr/>
        <p:txBody>
          <a:bodyPr/>
          <a:lstStyle/>
          <a:p>
            <a:fld id="{EEA9E0DE-3D2D-4341-9713-87DE2C94BEE4}" type="datetimeFigureOut">
              <a:rPr kumimoji="1" lang="ja-JP" altLang="en-US" smtClean="0"/>
              <a:t>2022/11/20</a:t>
            </a:fld>
            <a:endParaRPr kumimoji="1" lang="ja-JP" altLang="en-US"/>
          </a:p>
        </p:txBody>
      </p:sp>
      <p:sp>
        <p:nvSpPr>
          <p:cNvPr id="6" name="フッター プレースホルダー 5">
            <a:extLst>
              <a:ext uri="{FF2B5EF4-FFF2-40B4-BE49-F238E27FC236}">
                <a16:creationId xmlns:a16="http://schemas.microsoft.com/office/drawing/2014/main" id="{E1B6303C-06A3-6B4E-9C65-52CAA40F7D1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2958E8-E210-4344-9DC3-6F90519B7361}"/>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410634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EC8F56-A296-6E43-AE88-B303ECFF033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76AC93-494F-1941-B4BA-6055CE9D75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69A30E-2528-9D44-80C9-F94703A2427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955A3C7-0021-B64B-9F9F-4A395B4C08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57680F1-E51C-F246-B2EB-BAFC04D8277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6626B0F-0CBA-3745-8B01-9B81F7276D1A}"/>
              </a:ext>
            </a:extLst>
          </p:cNvPr>
          <p:cNvSpPr>
            <a:spLocks noGrp="1"/>
          </p:cNvSpPr>
          <p:nvPr>
            <p:ph type="dt" sz="half" idx="10"/>
          </p:nvPr>
        </p:nvSpPr>
        <p:spPr/>
        <p:txBody>
          <a:bodyPr/>
          <a:lstStyle/>
          <a:p>
            <a:fld id="{EEA9E0DE-3D2D-4341-9713-87DE2C94BEE4}" type="datetimeFigureOut">
              <a:rPr kumimoji="1" lang="ja-JP" altLang="en-US" smtClean="0"/>
              <a:t>2022/11/20</a:t>
            </a:fld>
            <a:endParaRPr kumimoji="1" lang="ja-JP" altLang="en-US"/>
          </a:p>
        </p:txBody>
      </p:sp>
      <p:sp>
        <p:nvSpPr>
          <p:cNvPr id="8" name="フッター プレースホルダー 7">
            <a:extLst>
              <a:ext uri="{FF2B5EF4-FFF2-40B4-BE49-F238E27FC236}">
                <a16:creationId xmlns:a16="http://schemas.microsoft.com/office/drawing/2014/main" id="{96F91330-AB4C-9546-BFC8-293A72F349E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C82EDD9-8805-1B42-B7D4-E79E26C15B9F}"/>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1022742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09CF3B-5465-E64D-810F-68B28471C2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BC17C0D-47A6-E841-8B9F-854EB6A424E7}"/>
              </a:ext>
            </a:extLst>
          </p:cNvPr>
          <p:cNvSpPr>
            <a:spLocks noGrp="1"/>
          </p:cNvSpPr>
          <p:nvPr>
            <p:ph type="dt" sz="half" idx="10"/>
          </p:nvPr>
        </p:nvSpPr>
        <p:spPr/>
        <p:txBody>
          <a:bodyPr/>
          <a:lstStyle/>
          <a:p>
            <a:fld id="{EEA9E0DE-3D2D-4341-9713-87DE2C94BEE4}" type="datetimeFigureOut">
              <a:rPr kumimoji="1" lang="ja-JP" altLang="en-US" smtClean="0"/>
              <a:t>2022/11/20</a:t>
            </a:fld>
            <a:endParaRPr kumimoji="1" lang="ja-JP" altLang="en-US"/>
          </a:p>
        </p:txBody>
      </p:sp>
      <p:sp>
        <p:nvSpPr>
          <p:cNvPr id="4" name="フッター プレースホルダー 3">
            <a:extLst>
              <a:ext uri="{FF2B5EF4-FFF2-40B4-BE49-F238E27FC236}">
                <a16:creationId xmlns:a16="http://schemas.microsoft.com/office/drawing/2014/main" id="{892EE25D-837B-FB47-9BF9-812BFA49626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90204EA-9603-8445-9ED4-DC9C05F7CF91}"/>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204439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F1CAD9E-90F0-DE43-A284-8EE19DA76B92}"/>
              </a:ext>
            </a:extLst>
          </p:cNvPr>
          <p:cNvSpPr>
            <a:spLocks noGrp="1"/>
          </p:cNvSpPr>
          <p:nvPr>
            <p:ph type="dt" sz="half" idx="10"/>
          </p:nvPr>
        </p:nvSpPr>
        <p:spPr/>
        <p:txBody>
          <a:bodyPr/>
          <a:lstStyle/>
          <a:p>
            <a:fld id="{EEA9E0DE-3D2D-4341-9713-87DE2C94BEE4}" type="datetimeFigureOut">
              <a:rPr kumimoji="1" lang="ja-JP" altLang="en-US" smtClean="0"/>
              <a:t>2022/11/20</a:t>
            </a:fld>
            <a:endParaRPr kumimoji="1" lang="ja-JP" altLang="en-US"/>
          </a:p>
        </p:txBody>
      </p:sp>
      <p:sp>
        <p:nvSpPr>
          <p:cNvPr id="3" name="フッター プレースホルダー 2">
            <a:extLst>
              <a:ext uri="{FF2B5EF4-FFF2-40B4-BE49-F238E27FC236}">
                <a16:creationId xmlns:a16="http://schemas.microsoft.com/office/drawing/2014/main" id="{FE142C24-57B6-2548-8253-E658B4387EE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7439074-836C-DA4D-A53E-CFFDDA356EEF}"/>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41795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5A2870-45FB-5349-B423-A6A52AA1896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D7F515-FD98-4041-AB60-A1E886F709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BE72A7E-051E-9443-8C77-F71BD823C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6FA8D59-2BCF-054B-9E86-AB8AF1DE9EAC}"/>
              </a:ext>
            </a:extLst>
          </p:cNvPr>
          <p:cNvSpPr>
            <a:spLocks noGrp="1"/>
          </p:cNvSpPr>
          <p:nvPr>
            <p:ph type="dt" sz="half" idx="10"/>
          </p:nvPr>
        </p:nvSpPr>
        <p:spPr/>
        <p:txBody>
          <a:bodyPr/>
          <a:lstStyle/>
          <a:p>
            <a:fld id="{EEA9E0DE-3D2D-4341-9713-87DE2C94BEE4}" type="datetimeFigureOut">
              <a:rPr kumimoji="1" lang="ja-JP" altLang="en-US" smtClean="0"/>
              <a:t>2022/11/20</a:t>
            </a:fld>
            <a:endParaRPr kumimoji="1" lang="ja-JP" altLang="en-US"/>
          </a:p>
        </p:txBody>
      </p:sp>
      <p:sp>
        <p:nvSpPr>
          <p:cNvPr id="6" name="フッター プレースホルダー 5">
            <a:extLst>
              <a:ext uri="{FF2B5EF4-FFF2-40B4-BE49-F238E27FC236}">
                <a16:creationId xmlns:a16="http://schemas.microsoft.com/office/drawing/2014/main" id="{04E15CB4-4F00-0445-90DB-D7316A4AC1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27BDDC2-80AB-9A41-9848-665F3D2C798F}"/>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123172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10BC4C-4E1D-7C4D-9330-24D357A84A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96CBA3E-B6FB-E54F-8EA4-BFA35D04B3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9AD15A1-415B-5348-A471-A63E41DF5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C8763E-7728-3F44-BEEE-3C82311590CF}"/>
              </a:ext>
            </a:extLst>
          </p:cNvPr>
          <p:cNvSpPr>
            <a:spLocks noGrp="1"/>
          </p:cNvSpPr>
          <p:nvPr>
            <p:ph type="dt" sz="half" idx="10"/>
          </p:nvPr>
        </p:nvSpPr>
        <p:spPr/>
        <p:txBody>
          <a:bodyPr/>
          <a:lstStyle/>
          <a:p>
            <a:fld id="{EEA9E0DE-3D2D-4341-9713-87DE2C94BEE4}" type="datetimeFigureOut">
              <a:rPr kumimoji="1" lang="ja-JP" altLang="en-US" smtClean="0"/>
              <a:t>2022/11/20</a:t>
            </a:fld>
            <a:endParaRPr kumimoji="1" lang="ja-JP" altLang="en-US"/>
          </a:p>
        </p:txBody>
      </p:sp>
      <p:sp>
        <p:nvSpPr>
          <p:cNvPr id="6" name="フッター プレースホルダー 5">
            <a:extLst>
              <a:ext uri="{FF2B5EF4-FFF2-40B4-BE49-F238E27FC236}">
                <a16:creationId xmlns:a16="http://schemas.microsoft.com/office/drawing/2014/main" id="{1652587A-F403-3446-A996-FB8F9692B9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A526B30-AE3B-7449-ACCC-5CB0FB447790}"/>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209030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86B1631-54D1-2D42-85CB-2EFDB2E12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08A02A-CE17-B748-A275-CB2CCD0358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A1C279-CCAE-B444-B188-027472EC3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9E0DE-3D2D-4341-9713-87DE2C94BEE4}" type="datetimeFigureOut">
              <a:rPr kumimoji="1" lang="ja-JP" altLang="en-US" smtClean="0"/>
              <a:t>2022/11/20</a:t>
            </a:fld>
            <a:endParaRPr kumimoji="1" lang="ja-JP" altLang="en-US"/>
          </a:p>
        </p:txBody>
      </p:sp>
      <p:sp>
        <p:nvSpPr>
          <p:cNvPr id="5" name="フッター プレースホルダー 4">
            <a:extLst>
              <a:ext uri="{FF2B5EF4-FFF2-40B4-BE49-F238E27FC236}">
                <a16:creationId xmlns:a16="http://schemas.microsoft.com/office/drawing/2014/main" id="{AA73EA36-E429-FD4D-B7E6-DE2522D07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DD65F6B-9044-864F-B63B-AE0014957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19343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ildposting.jp/" TargetMode="External"/><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ildposting.jp/case-study"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01F92CA4-236C-1F42-9713-8D475F2BA4D3}"/>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81D9D0"/>
              </a:solidFill>
            </a:endParaRPr>
          </a:p>
        </p:txBody>
      </p:sp>
      <p:sp>
        <p:nvSpPr>
          <p:cNvPr id="5" name="テキスト ボックス 4">
            <a:extLst>
              <a:ext uri="{FF2B5EF4-FFF2-40B4-BE49-F238E27FC236}">
                <a16:creationId xmlns:a16="http://schemas.microsoft.com/office/drawing/2014/main" id="{D90E2E21-2883-7649-8C83-10A2A9FBA9A1}"/>
              </a:ext>
            </a:extLst>
          </p:cNvPr>
          <p:cNvSpPr txBox="1"/>
          <p:nvPr/>
        </p:nvSpPr>
        <p:spPr>
          <a:xfrm>
            <a:off x="5405917" y="2644170"/>
            <a:ext cx="6001964" cy="1938992"/>
          </a:xfrm>
          <a:prstGeom prst="rect">
            <a:avLst/>
          </a:prstGeom>
          <a:noFill/>
        </p:spPr>
        <p:txBody>
          <a:bodyPr wrap="none" rtlCol="0">
            <a:spAutoFit/>
          </a:bodyPr>
          <a:lstStyle/>
          <a:p>
            <a:r>
              <a:rPr kumimoji="1" lang="en-US" altLang="ja-JP" sz="6000" b="1">
                <a:ln w="3175">
                  <a:noFill/>
                </a:ln>
                <a:solidFill>
                  <a:srgbClr val="BC0015"/>
                </a:solidFill>
                <a:effectLst>
                  <a:outerShdw blurRad="50800" dist="38100" dir="2700000" algn="tl" rotWithShape="0">
                    <a:prstClr val="black">
                      <a:alpha val="18000"/>
                    </a:prstClr>
                  </a:outerShdw>
                </a:effectLst>
              </a:rPr>
              <a:t>DAIKANYAMA</a:t>
            </a:r>
          </a:p>
          <a:p>
            <a:r>
              <a:rPr kumimoji="1" lang="en-US" altLang="ja-JP" sz="6000" b="1">
                <a:ln w="3175">
                  <a:noFill/>
                </a:ln>
                <a:solidFill>
                  <a:srgbClr val="BC0015"/>
                </a:solidFill>
                <a:effectLst>
                  <a:outerShdw blurRad="50800" dist="38100" dir="2700000" algn="tl" rotWithShape="0">
                    <a:prstClr val="black">
                      <a:alpha val="18000"/>
                    </a:prstClr>
                  </a:outerShdw>
                </a:effectLst>
              </a:rPr>
              <a:t>WILD </a:t>
            </a:r>
            <a:r>
              <a:rPr kumimoji="1" lang="en-US" altLang="ja-JP" sz="6000" b="1" dirty="0">
                <a:ln w="3175">
                  <a:noFill/>
                </a:ln>
                <a:solidFill>
                  <a:srgbClr val="BC0015"/>
                </a:solidFill>
                <a:effectLst>
                  <a:outerShdw blurRad="50800" dist="38100" dir="2700000" algn="tl" rotWithShape="0">
                    <a:prstClr val="black">
                      <a:alpha val="18000"/>
                    </a:prstClr>
                  </a:outerShdw>
                </a:effectLst>
              </a:rPr>
              <a:t>POSTING</a:t>
            </a:r>
            <a:endParaRPr kumimoji="1" lang="ja-JP" altLang="en-US" sz="6000" b="1">
              <a:ln w="3175">
                <a:noFill/>
              </a:ln>
              <a:solidFill>
                <a:srgbClr val="BC0015"/>
              </a:solidFill>
              <a:effectLst>
                <a:outerShdw blurRad="50800" dist="38100" dir="2700000" algn="tl" rotWithShape="0">
                  <a:prstClr val="black">
                    <a:alpha val="18000"/>
                  </a:prstClr>
                </a:outerShdw>
              </a:effectLst>
            </a:endParaRPr>
          </a:p>
        </p:txBody>
      </p:sp>
      <p:sp>
        <p:nvSpPr>
          <p:cNvPr id="14" name="正方形/長方形 13">
            <a:extLst>
              <a:ext uri="{FF2B5EF4-FFF2-40B4-BE49-F238E27FC236}">
                <a16:creationId xmlns:a16="http://schemas.microsoft.com/office/drawing/2014/main" id="{680AA246-EB46-1148-84C7-0A7593C3C2E3}"/>
              </a:ext>
            </a:extLst>
          </p:cNvPr>
          <p:cNvSpPr/>
          <p:nvPr/>
        </p:nvSpPr>
        <p:spPr>
          <a:xfrm>
            <a:off x="1389888" y="-177800"/>
            <a:ext cx="3602736" cy="727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A6365B6-98EC-7A44-B96E-C9991BCD9193}"/>
              </a:ext>
            </a:extLst>
          </p:cNvPr>
          <p:cNvSpPr txBox="1"/>
          <p:nvPr/>
        </p:nvSpPr>
        <p:spPr>
          <a:xfrm>
            <a:off x="1352070" y="2736503"/>
            <a:ext cx="3712876" cy="1754326"/>
          </a:xfrm>
          <a:prstGeom prst="rect">
            <a:avLst/>
          </a:prstGeom>
          <a:noFill/>
        </p:spPr>
        <p:txBody>
          <a:bodyPr wrap="none" rtlCol="0">
            <a:spAutoFit/>
          </a:bodyPr>
          <a:lstStyle/>
          <a:p>
            <a:r>
              <a:rPr kumimoji="1" lang="en-US" altLang="ja-JP" sz="3600" b="1" dirty="0">
                <a:solidFill>
                  <a:schemeClr val="bg1"/>
                </a:solidFill>
              </a:rPr>
              <a:t>OUTDOOR </a:t>
            </a:r>
          </a:p>
          <a:p>
            <a:r>
              <a:rPr kumimoji="1" lang="en-US" altLang="ja-JP" sz="3600" b="1" dirty="0">
                <a:solidFill>
                  <a:schemeClr val="bg1"/>
                </a:solidFill>
              </a:rPr>
              <a:t>ADVERTISNG</a:t>
            </a:r>
          </a:p>
          <a:p>
            <a:r>
              <a:rPr lang="en-US" altLang="ja-JP" sz="3600" b="1" dirty="0">
                <a:solidFill>
                  <a:schemeClr val="bg1"/>
                </a:solidFill>
              </a:rPr>
              <a:t>STREET MEDIA</a:t>
            </a:r>
            <a:endParaRPr kumimoji="1" lang="ja-JP" altLang="en-US" sz="3600" b="1">
              <a:solidFill>
                <a:schemeClr val="bg1"/>
              </a:solidFill>
            </a:endParaRPr>
          </a:p>
        </p:txBody>
      </p:sp>
      <p:sp>
        <p:nvSpPr>
          <p:cNvPr id="7" name="正方形/長方形 6">
            <a:extLst>
              <a:ext uri="{FF2B5EF4-FFF2-40B4-BE49-F238E27FC236}">
                <a16:creationId xmlns:a16="http://schemas.microsoft.com/office/drawing/2014/main" id="{B811678F-FB71-7B40-80B1-A34F5FC8C047}"/>
              </a:ext>
            </a:extLst>
          </p:cNvPr>
          <p:cNvSpPr/>
          <p:nvPr/>
        </p:nvSpPr>
        <p:spPr>
          <a:xfrm>
            <a:off x="9434444" y="-347472"/>
            <a:ext cx="2434468" cy="1481328"/>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6B4B5DF-A2B2-2C48-B3AA-E017723CA16C}"/>
              </a:ext>
            </a:extLst>
          </p:cNvPr>
          <p:cNvSpPr/>
          <p:nvPr/>
        </p:nvSpPr>
        <p:spPr>
          <a:xfrm>
            <a:off x="11261577" y="256032"/>
            <a:ext cx="1119399" cy="652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466D72DC-4AF5-B241-AE3D-2FE2E551F2E9}"/>
              </a:ext>
            </a:extLst>
          </p:cNvPr>
          <p:cNvPicPr>
            <a:picLocks noChangeAspect="1"/>
          </p:cNvPicPr>
          <p:nvPr/>
        </p:nvPicPr>
        <p:blipFill>
          <a:blip r:embed="rId2"/>
          <a:stretch>
            <a:fillRect/>
          </a:stretch>
        </p:blipFill>
        <p:spPr>
          <a:xfrm>
            <a:off x="10141712" y="6311780"/>
            <a:ext cx="1727200" cy="393700"/>
          </a:xfrm>
          <a:prstGeom prst="rect">
            <a:avLst/>
          </a:prstGeom>
        </p:spPr>
      </p:pic>
    </p:spTree>
    <p:extLst>
      <p:ext uri="{BB962C8B-B14F-4D97-AF65-F5344CB8AC3E}">
        <p14:creationId xmlns:p14="http://schemas.microsoft.com/office/powerpoint/2010/main" val="280092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7B4D2BAF-1802-B841-98E8-8CCC9283180F}"/>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pic>
        <p:nvPicPr>
          <p:cNvPr id="29" name="Picture 2" descr="限定シューズ獲得のチャンス!? Sneakersnsuffオープン前の様子！ – SONAR TOKYO">
            <a:extLst>
              <a:ext uri="{FF2B5EF4-FFF2-40B4-BE49-F238E27FC236}">
                <a16:creationId xmlns:a16="http://schemas.microsoft.com/office/drawing/2014/main" id="{75D461B8-8933-0716-83D6-0B1BBA6DD86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85806" y="4320365"/>
            <a:ext cx="2674740" cy="200605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グループ化 25">
            <a:extLst>
              <a:ext uri="{FF2B5EF4-FFF2-40B4-BE49-F238E27FC236}">
                <a16:creationId xmlns:a16="http://schemas.microsoft.com/office/drawing/2014/main" id="{A9DFA2F4-7A8C-E24B-2F62-19607311E42C}"/>
              </a:ext>
            </a:extLst>
          </p:cNvPr>
          <p:cNvGrpSpPr/>
          <p:nvPr/>
        </p:nvGrpSpPr>
        <p:grpSpPr>
          <a:xfrm>
            <a:off x="3520444" y="4321050"/>
            <a:ext cx="2671158" cy="2004683"/>
            <a:chOff x="398349" y="1122929"/>
            <a:chExt cx="6502400" cy="4876800"/>
          </a:xfrm>
        </p:grpSpPr>
        <p:pic>
          <p:nvPicPr>
            <p:cNvPr id="27" name="図 26" descr="建物の間の道路&#10;&#10;中程度の精度で自動的に生成された説明">
              <a:extLst>
                <a:ext uri="{FF2B5EF4-FFF2-40B4-BE49-F238E27FC236}">
                  <a16:creationId xmlns:a16="http://schemas.microsoft.com/office/drawing/2014/main" id="{1FED7918-18BD-81BE-70F8-D2A7335C85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349" y="1122929"/>
              <a:ext cx="6502400" cy="4876800"/>
            </a:xfrm>
            <a:prstGeom prst="rect">
              <a:avLst/>
            </a:prstGeom>
          </p:spPr>
        </p:pic>
        <p:sp>
          <p:nvSpPr>
            <p:cNvPr id="28" name="フリーフォーム 27">
              <a:extLst>
                <a:ext uri="{FF2B5EF4-FFF2-40B4-BE49-F238E27FC236}">
                  <a16:creationId xmlns:a16="http://schemas.microsoft.com/office/drawing/2014/main" id="{7614CE55-B5B8-6C20-4E5B-B6025E4C9CDE}"/>
                </a:ext>
              </a:extLst>
            </p:cNvPr>
            <p:cNvSpPr/>
            <p:nvPr/>
          </p:nvSpPr>
          <p:spPr>
            <a:xfrm>
              <a:off x="1361168" y="2343217"/>
              <a:ext cx="4622800" cy="1388533"/>
            </a:xfrm>
            <a:custGeom>
              <a:avLst/>
              <a:gdLst>
                <a:gd name="connsiteX0" fmla="*/ 0 w 4622800"/>
                <a:gd name="connsiteY0" fmla="*/ 1388533 h 1388533"/>
                <a:gd name="connsiteX1" fmla="*/ 33867 w 4622800"/>
                <a:gd name="connsiteY1" fmla="*/ 982133 h 1388533"/>
                <a:gd name="connsiteX2" fmla="*/ 4572000 w 4622800"/>
                <a:gd name="connsiteY2" fmla="*/ 0 h 1388533"/>
                <a:gd name="connsiteX3" fmla="*/ 4622800 w 4622800"/>
                <a:gd name="connsiteY3" fmla="*/ 1117600 h 1388533"/>
                <a:gd name="connsiteX4" fmla="*/ 0 w 4622800"/>
                <a:gd name="connsiteY4" fmla="*/ 1388533 h 1388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2800" h="1388533">
                  <a:moveTo>
                    <a:pt x="0" y="1388533"/>
                  </a:moveTo>
                  <a:lnTo>
                    <a:pt x="33867" y="982133"/>
                  </a:lnTo>
                  <a:lnTo>
                    <a:pt x="4572000" y="0"/>
                  </a:lnTo>
                  <a:lnTo>
                    <a:pt x="4622800" y="1117600"/>
                  </a:lnTo>
                  <a:lnTo>
                    <a:pt x="0" y="1388533"/>
                  </a:lnTo>
                  <a:close/>
                </a:path>
              </a:pathLst>
            </a:custGeom>
            <a:solidFill>
              <a:schemeClr val="bg2">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grpSp>
      <p:sp>
        <p:nvSpPr>
          <p:cNvPr id="2" name="フローチャート: 手操作入力 24">
            <a:extLst>
              <a:ext uri="{FF2B5EF4-FFF2-40B4-BE49-F238E27FC236}">
                <a16:creationId xmlns:a16="http://schemas.microsoft.com/office/drawing/2014/main" id="{A706DC41-8E6E-8214-D52A-6A0AD2035F1C}"/>
              </a:ext>
            </a:extLst>
          </p:cNvPr>
          <p:cNvSpPr/>
          <p:nvPr/>
        </p:nvSpPr>
        <p:spPr>
          <a:xfrm rot="16200000" flipV="1">
            <a:off x="-2020572" y="1700527"/>
            <a:ext cx="7378701" cy="352044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27"/>
              <a:gd name="connsiteY0" fmla="*/ 4336 h 10000"/>
              <a:gd name="connsiteX1" fmla="*/ 10027 w 10027"/>
              <a:gd name="connsiteY1" fmla="*/ 0 h 10000"/>
              <a:gd name="connsiteX2" fmla="*/ 10027 w 10027"/>
              <a:gd name="connsiteY2" fmla="*/ 10000 h 10000"/>
              <a:gd name="connsiteX3" fmla="*/ 27 w 10027"/>
              <a:gd name="connsiteY3" fmla="*/ 10000 h 10000"/>
              <a:gd name="connsiteX4" fmla="*/ 0 w 10027"/>
              <a:gd name="connsiteY4" fmla="*/ 433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 h="10000">
                <a:moveTo>
                  <a:pt x="0" y="4336"/>
                </a:moveTo>
                <a:lnTo>
                  <a:pt x="10027" y="0"/>
                </a:lnTo>
                <a:lnTo>
                  <a:pt x="10027" y="10000"/>
                </a:lnTo>
                <a:lnTo>
                  <a:pt x="27" y="10000"/>
                </a:lnTo>
                <a:lnTo>
                  <a:pt x="0" y="433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6ABA6AD-6879-94D2-CCB2-00416E02C8A0}"/>
              </a:ext>
            </a:extLst>
          </p:cNvPr>
          <p:cNvSpPr txBox="1"/>
          <p:nvPr/>
        </p:nvSpPr>
        <p:spPr>
          <a:xfrm rot="16200000">
            <a:off x="-1347252" y="2469665"/>
            <a:ext cx="4910319" cy="1569660"/>
          </a:xfrm>
          <a:prstGeom prst="rect">
            <a:avLst/>
          </a:prstGeom>
          <a:noFill/>
        </p:spPr>
        <p:txBody>
          <a:bodyPr wrap="none" rtlCol="0">
            <a:spAutoFit/>
          </a:bodyPr>
          <a:lstStyle/>
          <a:p>
            <a:r>
              <a:rPr lang="en-US" altLang="ja-JP" sz="9600" b="1" dirty="0">
                <a:ln w="3175">
                  <a:noFill/>
                </a:ln>
                <a:solidFill>
                  <a:srgbClr val="BC0015"/>
                </a:solidFill>
              </a:rPr>
              <a:t>LINEUP</a:t>
            </a:r>
          </a:p>
        </p:txBody>
      </p:sp>
      <p:grpSp>
        <p:nvGrpSpPr>
          <p:cNvPr id="21" name="グループ化 20">
            <a:extLst>
              <a:ext uri="{FF2B5EF4-FFF2-40B4-BE49-F238E27FC236}">
                <a16:creationId xmlns:a16="http://schemas.microsoft.com/office/drawing/2014/main" id="{ADAEE059-5751-F175-623B-C554387E6539}"/>
              </a:ext>
            </a:extLst>
          </p:cNvPr>
          <p:cNvGrpSpPr/>
          <p:nvPr/>
        </p:nvGrpSpPr>
        <p:grpSpPr>
          <a:xfrm>
            <a:off x="3520443" y="755650"/>
            <a:ext cx="8138271" cy="3033136"/>
            <a:chOff x="3478860" y="85779"/>
            <a:chExt cx="8138271" cy="3033136"/>
          </a:xfrm>
        </p:grpSpPr>
        <p:pic>
          <p:nvPicPr>
            <p:cNvPr id="1026" name="Picture 2" descr="原宿】HARAJUKU WILD POSTING 原宿ワイルドポスティング｜SPACE  MEDIA｜全国のOOHメディアと最新OOHニュースの総合情報サイト">
              <a:extLst>
                <a:ext uri="{FF2B5EF4-FFF2-40B4-BE49-F238E27FC236}">
                  <a16:creationId xmlns:a16="http://schemas.microsoft.com/office/drawing/2014/main" id="{CB1D6982-F25F-A671-05B5-FADB46B06DE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72950" y="85779"/>
              <a:ext cx="4044181" cy="3033136"/>
            </a:xfrm>
            <a:prstGeom prst="rect">
              <a:avLst/>
            </a:prstGeom>
            <a:noFill/>
            <a:extLst>
              <a:ext uri="{909E8E84-426E-40DD-AFC4-6F175D3DCCD1}">
                <a14:hiddenFill xmlns:a14="http://schemas.microsoft.com/office/drawing/2010/main">
                  <a:solidFill>
                    <a:srgbClr val="FFFFFF"/>
                  </a:solidFill>
                </a14:hiddenFill>
              </a:ext>
            </a:extLst>
          </p:spPr>
        </p:pic>
        <p:pic>
          <p:nvPicPr>
            <p:cNvPr id="4" name="図プレースホルダー 6">
              <a:extLst>
                <a:ext uri="{FF2B5EF4-FFF2-40B4-BE49-F238E27FC236}">
                  <a16:creationId xmlns:a16="http://schemas.microsoft.com/office/drawing/2014/main" id="{941EF0CD-5923-6C16-8FE5-58834C8FDEC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478860" y="85779"/>
              <a:ext cx="4044181" cy="3033136"/>
            </a:xfrm>
            <a:prstGeom prst="rect">
              <a:avLst/>
            </a:prstGeom>
          </p:spPr>
        </p:pic>
      </p:grpSp>
      <p:sp>
        <p:nvSpPr>
          <p:cNvPr id="6" name="テキスト ボックス 5">
            <a:extLst>
              <a:ext uri="{FF2B5EF4-FFF2-40B4-BE49-F238E27FC236}">
                <a16:creationId xmlns:a16="http://schemas.microsoft.com/office/drawing/2014/main" id="{C6B49BB6-D96E-F832-DC94-770A9272AD24}"/>
              </a:ext>
            </a:extLst>
          </p:cNvPr>
          <p:cNvSpPr txBox="1"/>
          <p:nvPr/>
        </p:nvSpPr>
        <p:spPr>
          <a:xfrm>
            <a:off x="4918003" y="383097"/>
            <a:ext cx="1249060" cy="369332"/>
          </a:xfrm>
          <a:prstGeom prst="rect">
            <a:avLst/>
          </a:prstGeom>
          <a:noFill/>
        </p:spPr>
        <p:txBody>
          <a:bodyPr wrap="none" rtlCol="0">
            <a:spAutoFit/>
          </a:bodyPr>
          <a:lstStyle/>
          <a:p>
            <a:pPr algn="ctr"/>
            <a:r>
              <a:rPr kumimoji="1" lang="en-US" altLang="ja-JP" b="1" dirty="0"/>
              <a:t>SHIBUYA</a:t>
            </a:r>
            <a:endParaRPr kumimoji="1" lang="ja-JP" altLang="en-US" b="1"/>
          </a:p>
        </p:txBody>
      </p:sp>
      <p:sp>
        <p:nvSpPr>
          <p:cNvPr id="7" name="テキスト ボックス 6">
            <a:extLst>
              <a:ext uri="{FF2B5EF4-FFF2-40B4-BE49-F238E27FC236}">
                <a16:creationId xmlns:a16="http://schemas.microsoft.com/office/drawing/2014/main" id="{C34B5F2E-6A4E-9A4E-2E9C-52E3274E492A}"/>
              </a:ext>
            </a:extLst>
          </p:cNvPr>
          <p:cNvSpPr txBox="1"/>
          <p:nvPr/>
        </p:nvSpPr>
        <p:spPr>
          <a:xfrm>
            <a:off x="8905493" y="383097"/>
            <a:ext cx="1462260" cy="369332"/>
          </a:xfrm>
          <a:prstGeom prst="rect">
            <a:avLst/>
          </a:prstGeom>
          <a:noFill/>
        </p:spPr>
        <p:txBody>
          <a:bodyPr wrap="none" rtlCol="0">
            <a:spAutoFit/>
          </a:bodyPr>
          <a:lstStyle/>
          <a:p>
            <a:pPr algn="ctr"/>
            <a:r>
              <a:rPr kumimoji="1" lang="en-US" altLang="ja-JP" b="1" dirty="0"/>
              <a:t>HARAJUKU</a:t>
            </a:r>
            <a:endParaRPr kumimoji="1" lang="ja-JP" altLang="en-US" b="1"/>
          </a:p>
        </p:txBody>
      </p:sp>
      <p:sp>
        <p:nvSpPr>
          <p:cNvPr id="11" name="テキスト ボックス 10">
            <a:extLst>
              <a:ext uri="{FF2B5EF4-FFF2-40B4-BE49-F238E27FC236}">
                <a16:creationId xmlns:a16="http://schemas.microsoft.com/office/drawing/2014/main" id="{34D6BCC0-5D32-9A72-EFDF-2D593ABA5309}"/>
              </a:ext>
            </a:extLst>
          </p:cNvPr>
          <p:cNvSpPr txBox="1"/>
          <p:nvPr/>
        </p:nvSpPr>
        <p:spPr>
          <a:xfrm>
            <a:off x="6938781" y="3953968"/>
            <a:ext cx="1342034" cy="369332"/>
          </a:xfrm>
          <a:prstGeom prst="rect">
            <a:avLst/>
          </a:prstGeom>
          <a:noFill/>
        </p:spPr>
        <p:txBody>
          <a:bodyPr wrap="none" rtlCol="0">
            <a:spAutoFit/>
          </a:bodyPr>
          <a:lstStyle/>
          <a:p>
            <a:pPr algn="ctr"/>
            <a:r>
              <a:rPr kumimoji="1" lang="en-US" altLang="ja-JP" b="1" dirty="0"/>
              <a:t>URAHARA</a:t>
            </a:r>
            <a:endParaRPr kumimoji="1" lang="ja-JP" altLang="en-US" b="1"/>
          </a:p>
        </p:txBody>
      </p:sp>
      <p:sp>
        <p:nvSpPr>
          <p:cNvPr id="13" name="テキスト ボックス 12">
            <a:extLst>
              <a:ext uri="{FF2B5EF4-FFF2-40B4-BE49-F238E27FC236}">
                <a16:creationId xmlns:a16="http://schemas.microsoft.com/office/drawing/2014/main" id="{599C9DFA-144B-982C-7033-19E6E64E6178}"/>
              </a:ext>
            </a:extLst>
          </p:cNvPr>
          <p:cNvSpPr txBox="1"/>
          <p:nvPr/>
        </p:nvSpPr>
        <p:spPr>
          <a:xfrm>
            <a:off x="3905354" y="3951720"/>
            <a:ext cx="1903085" cy="369332"/>
          </a:xfrm>
          <a:prstGeom prst="rect">
            <a:avLst/>
          </a:prstGeom>
          <a:noFill/>
        </p:spPr>
        <p:txBody>
          <a:bodyPr wrap="none" rtlCol="0">
            <a:spAutoFit/>
          </a:bodyPr>
          <a:lstStyle/>
          <a:p>
            <a:pPr algn="ctr"/>
            <a:r>
              <a:rPr kumimoji="1" lang="en-US" altLang="ja-JP" b="1" dirty="0"/>
              <a:t>OMOTESANDO</a:t>
            </a:r>
            <a:endParaRPr kumimoji="1" lang="ja-JP" altLang="en-US" b="1"/>
          </a:p>
        </p:txBody>
      </p:sp>
      <p:sp>
        <p:nvSpPr>
          <p:cNvPr id="15" name="テキスト ボックス 14">
            <a:extLst>
              <a:ext uri="{FF2B5EF4-FFF2-40B4-BE49-F238E27FC236}">
                <a16:creationId xmlns:a16="http://schemas.microsoft.com/office/drawing/2014/main" id="{1CAEF71E-1F44-68AD-DBB8-679508FE1A7F}"/>
              </a:ext>
            </a:extLst>
          </p:cNvPr>
          <p:cNvSpPr txBox="1"/>
          <p:nvPr/>
        </p:nvSpPr>
        <p:spPr>
          <a:xfrm>
            <a:off x="9430646" y="3951720"/>
            <a:ext cx="1794081" cy="369332"/>
          </a:xfrm>
          <a:prstGeom prst="rect">
            <a:avLst/>
          </a:prstGeom>
          <a:noFill/>
        </p:spPr>
        <p:txBody>
          <a:bodyPr wrap="none" rtlCol="0">
            <a:spAutoFit/>
          </a:bodyPr>
          <a:lstStyle/>
          <a:p>
            <a:pPr algn="ctr"/>
            <a:r>
              <a:rPr kumimoji="1" lang="en-US" altLang="ja-JP" b="1" dirty="0"/>
              <a:t>DAIKANYAMA</a:t>
            </a:r>
            <a:endParaRPr kumimoji="1" lang="ja-JP" altLang="en-US" b="1"/>
          </a:p>
        </p:txBody>
      </p:sp>
      <p:pic>
        <p:nvPicPr>
          <p:cNvPr id="1028" name="Picture 4" descr="原宿】URAHARA WILD POSTING 裏原ワイルドポスティング｜SPACE  MEDIA｜全国のOOHメディアと最新OOHニュースの総合情報サイト">
            <a:extLst>
              <a:ext uri="{FF2B5EF4-FFF2-40B4-BE49-F238E27FC236}">
                <a16:creationId xmlns:a16="http://schemas.microsoft.com/office/drawing/2014/main" id="{2BD8411C-FA02-4F62-F1B3-A6784483574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44949" y="4321052"/>
            <a:ext cx="2672909" cy="200468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0122B739-F1DB-CFBB-919E-264DD1AFD6DA}"/>
              </a:ext>
            </a:extLst>
          </p:cNvPr>
          <p:cNvSpPr txBox="1"/>
          <p:nvPr/>
        </p:nvSpPr>
        <p:spPr>
          <a:xfrm>
            <a:off x="8985806" y="6354282"/>
            <a:ext cx="3007555" cy="400110"/>
          </a:xfrm>
          <a:prstGeom prst="rect">
            <a:avLst/>
          </a:prstGeom>
          <a:noFill/>
        </p:spPr>
        <p:txBody>
          <a:bodyPr wrap="none" rtlCol="0">
            <a:spAutoFit/>
          </a:bodyPr>
          <a:lstStyle/>
          <a:p>
            <a:r>
              <a:rPr kumimoji="1" lang="en-US" altLang="ja-JP" sz="1000" dirty="0"/>
              <a:t>※</a:t>
            </a:r>
            <a:r>
              <a:rPr kumimoji="1" lang="ja-JP" altLang="en-US" sz="1000"/>
              <a:t>各プランは下記</a:t>
            </a:r>
            <a:r>
              <a:rPr kumimoji="1" lang="en-US" altLang="ja-JP" sz="1000" dirty="0"/>
              <a:t>URL</a:t>
            </a:r>
            <a:r>
              <a:rPr kumimoji="1" lang="ja-JP" altLang="en-US" sz="1000"/>
              <a:t>よりご確認いただけま</a:t>
            </a:r>
            <a:r>
              <a:rPr lang="ja-JP" altLang="en-US" sz="1000"/>
              <a:t>す。</a:t>
            </a:r>
            <a:endParaRPr lang="en-US" altLang="ja-JP" sz="1000" dirty="0"/>
          </a:p>
          <a:p>
            <a:r>
              <a:rPr kumimoji="1" lang="en" altLang="ja-JP" sz="1000" dirty="0">
                <a:hlinkClick r:id="rId8"/>
              </a:rPr>
              <a:t>https://wildposting.jp/</a:t>
            </a:r>
            <a:endParaRPr kumimoji="1" lang="en" altLang="ja-JP" sz="1000" dirty="0"/>
          </a:p>
        </p:txBody>
      </p:sp>
    </p:spTree>
    <p:extLst>
      <p:ext uri="{BB962C8B-B14F-4D97-AF65-F5344CB8AC3E}">
        <p14:creationId xmlns:p14="http://schemas.microsoft.com/office/powerpoint/2010/main" val="429492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1F45E466-6BAB-3B43-A332-8D5BC2E0883C}"/>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14" name="正方形/長方形 13">
            <a:extLst>
              <a:ext uri="{FF2B5EF4-FFF2-40B4-BE49-F238E27FC236}">
                <a16:creationId xmlns:a16="http://schemas.microsoft.com/office/drawing/2014/main" id="{F99F2B41-5678-B64B-9AF7-650CA804A363}"/>
              </a:ext>
            </a:extLst>
          </p:cNvPr>
          <p:cNvSpPr/>
          <p:nvPr/>
        </p:nvSpPr>
        <p:spPr>
          <a:xfrm>
            <a:off x="5572543" y="-251460"/>
            <a:ext cx="6289257" cy="731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CADDF14-6C82-0F4E-809E-6C52C23BF05B}"/>
              </a:ext>
            </a:extLst>
          </p:cNvPr>
          <p:cNvSpPr txBox="1"/>
          <p:nvPr/>
        </p:nvSpPr>
        <p:spPr>
          <a:xfrm>
            <a:off x="5639601" y="3272321"/>
            <a:ext cx="6610764" cy="3267048"/>
          </a:xfrm>
          <a:prstGeom prst="rect">
            <a:avLst/>
          </a:prstGeom>
          <a:noFill/>
        </p:spPr>
        <p:txBody>
          <a:bodyPr wrap="square" rtlCol="0">
            <a:spAutoFit/>
          </a:bodyPr>
          <a:lstStyle/>
          <a:p>
            <a:pPr>
              <a:lnSpc>
                <a:spcPct val="125000"/>
              </a:lnSpc>
              <a:spcBef>
                <a:spcPct val="20000"/>
              </a:spcBef>
              <a:defRPr/>
            </a:pPr>
            <a:r>
              <a:rPr lang="ja-JP" altLang="en-US" sz="900" u="sng">
                <a:solidFill>
                  <a:schemeClr val="bg1"/>
                </a:solidFill>
                <a:latin typeface="Yu Gothic" panose="020B0400000000000000" pitchFamily="34" charset="-128"/>
                <a:ea typeface="Yu Gothic" panose="020B0400000000000000" pitchFamily="34" charset="-128"/>
              </a:rPr>
              <a:t>◆備考</a:t>
            </a:r>
            <a:endParaRPr lang="ja-JP" altLang="en-US" sz="90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・左記の料金に消費税は含まれておりません。</a:t>
            </a:r>
            <a:endParaRPr lang="en-US" altLang="ja-JP" sz="9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・左記の料金に掲出用ポスター製作・取付・撤去・メンテナンス費を含みます。</a:t>
            </a:r>
          </a:p>
          <a:p>
            <a:pPr>
              <a:lnSpc>
                <a:spcPct val="125000"/>
              </a:lnSpc>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・事前にクライアント及びビジュアル審査があります。</a:t>
            </a:r>
            <a:endParaRPr lang="en-US" altLang="ja-JP" sz="9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・掲出ビジュアルは</a:t>
            </a:r>
            <a:r>
              <a:rPr lang="en-US" altLang="ja-JP" sz="900" dirty="0">
                <a:solidFill>
                  <a:schemeClr val="bg1"/>
                </a:solidFill>
                <a:latin typeface="Yu Gothic" panose="020B0400000000000000" pitchFamily="34" charset="-128"/>
                <a:ea typeface="Yu Gothic" panose="020B0400000000000000" pitchFamily="34" charset="-128"/>
              </a:rPr>
              <a:t>2</a:t>
            </a:r>
            <a:r>
              <a:rPr lang="ja-JP" altLang="en-US" sz="900">
                <a:solidFill>
                  <a:schemeClr val="bg1"/>
                </a:solidFill>
                <a:latin typeface="Yu Gothic" panose="020B0400000000000000" pitchFamily="34" charset="-128"/>
                <a:ea typeface="Yu Gothic" panose="020B0400000000000000" pitchFamily="34" charset="-128"/>
              </a:rPr>
              <a:t>種類以上ご用意ください。ビジュアル数は</a:t>
            </a:r>
            <a:r>
              <a:rPr lang="en-US" altLang="ja-JP" sz="900" dirty="0">
                <a:solidFill>
                  <a:schemeClr val="bg1"/>
                </a:solidFill>
                <a:latin typeface="Yu Gothic" panose="020B0400000000000000" pitchFamily="34" charset="-128"/>
                <a:ea typeface="Yu Gothic" panose="020B0400000000000000" pitchFamily="34" charset="-128"/>
              </a:rPr>
              <a:t>6</a:t>
            </a:r>
            <a:r>
              <a:rPr lang="ja-JP" altLang="en-US" sz="900">
                <a:solidFill>
                  <a:schemeClr val="bg1"/>
                </a:solidFill>
                <a:latin typeface="Yu Gothic" panose="020B0400000000000000" pitchFamily="34" charset="-128"/>
                <a:ea typeface="Yu Gothic" panose="020B0400000000000000" pitchFamily="34" charset="-128"/>
              </a:rPr>
              <a:t>種までとなります。</a:t>
            </a:r>
            <a:endParaRPr lang="en-US" altLang="ja-JP" sz="9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　それ以上の場合、</a:t>
            </a:r>
            <a:r>
              <a:rPr lang="en-US" altLang="ja-JP" sz="900" dirty="0">
                <a:solidFill>
                  <a:schemeClr val="bg1"/>
                </a:solidFill>
                <a:latin typeface="Yu Gothic" panose="020B0400000000000000" pitchFamily="34" charset="-128"/>
                <a:ea typeface="Yu Gothic" panose="020B0400000000000000" pitchFamily="34" charset="-128"/>
              </a:rPr>
              <a:t>1</a:t>
            </a:r>
            <a:r>
              <a:rPr lang="ja-JP" altLang="en-US" sz="900">
                <a:solidFill>
                  <a:schemeClr val="bg1"/>
                </a:solidFill>
                <a:latin typeface="Yu Gothic" panose="020B0400000000000000" pitchFamily="34" charset="-128"/>
                <a:ea typeface="Yu Gothic" panose="020B0400000000000000" pitchFamily="34" charset="-128"/>
              </a:rPr>
              <a:t>種につき追加で</a:t>
            </a:r>
            <a:r>
              <a:rPr lang="en-US" altLang="ja-JP" sz="900" dirty="0">
                <a:solidFill>
                  <a:schemeClr val="bg1"/>
                </a:solidFill>
                <a:latin typeface="Yu Gothic" panose="020B0400000000000000" pitchFamily="34" charset="-128"/>
                <a:ea typeface="Yu Gothic" panose="020B0400000000000000" pitchFamily="34" charset="-128"/>
              </a:rPr>
              <a:t>¥15,000</a:t>
            </a:r>
            <a:r>
              <a:rPr lang="ja-JP" altLang="en-US" sz="900">
                <a:solidFill>
                  <a:schemeClr val="bg1"/>
                </a:solidFill>
                <a:latin typeface="Yu Gothic" panose="020B0400000000000000" pitchFamily="34" charset="-128"/>
                <a:ea typeface="Yu Gothic" panose="020B0400000000000000" pitchFamily="34" charset="-128"/>
              </a:rPr>
              <a:t>が発生します。</a:t>
            </a:r>
            <a:endParaRPr lang="en-US" altLang="ja-JP" sz="9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・本媒体はパウチ加工を行いません。屋外掲出用のポスターにて掲出します。ポスター製作枚数は、</a:t>
            </a:r>
            <a:endParaRPr lang="en-US" altLang="ja-JP" sz="9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　</a:t>
            </a:r>
            <a:r>
              <a:rPr lang="en-US" altLang="ja-JP" sz="900" dirty="0">
                <a:solidFill>
                  <a:schemeClr val="bg1"/>
                </a:solidFill>
                <a:latin typeface="Yu Gothic" panose="020B0400000000000000" pitchFamily="34" charset="-128"/>
                <a:ea typeface="Yu Gothic" panose="020B0400000000000000" pitchFamily="34" charset="-128"/>
              </a:rPr>
              <a:t>20</a:t>
            </a:r>
            <a:r>
              <a:rPr lang="ja-JP" altLang="en-US" sz="900">
                <a:solidFill>
                  <a:schemeClr val="bg1"/>
                </a:solidFill>
                <a:latin typeface="Yu Gothic" panose="020B0400000000000000" pitchFamily="34" charset="-128"/>
                <a:ea typeface="Yu Gothic" panose="020B0400000000000000" pitchFamily="34" charset="-128"/>
              </a:rPr>
              <a:t>枚を製作させていただきます。ポスター製作費は料金に含まれておりますので、ご安心下さい。</a:t>
            </a:r>
          </a:p>
          <a:p>
            <a:pPr>
              <a:lnSpc>
                <a:spcPct val="125000"/>
              </a:lnSpc>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・メンテナンスは、週</a:t>
            </a:r>
            <a:r>
              <a:rPr lang="en-US" altLang="ja-JP" sz="900" dirty="0">
                <a:solidFill>
                  <a:schemeClr val="bg1"/>
                </a:solidFill>
                <a:latin typeface="Yu Gothic" panose="020B0400000000000000" pitchFamily="34" charset="-128"/>
                <a:ea typeface="Yu Gothic" panose="020B0400000000000000" pitchFamily="34" charset="-128"/>
              </a:rPr>
              <a:t>2</a:t>
            </a:r>
            <a:r>
              <a:rPr lang="ja-JP" altLang="en-US" sz="900">
                <a:solidFill>
                  <a:schemeClr val="bg1"/>
                </a:solidFill>
                <a:latin typeface="Yu Gothic" panose="020B0400000000000000" pitchFamily="34" charset="-128"/>
                <a:ea typeface="Yu Gothic" panose="020B0400000000000000" pitchFamily="34" charset="-128"/>
              </a:rPr>
              <a:t>回（平日）掲出箇所を見回り、破損・盗難等、被害を受けたポスターの補修を行ないます。</a:t>
            </a:r>
            <a:endParaRPr lang="en-US" altLang="ja-JP" sz="9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　その他の緊急メンテンナンス対応につきましてはお約束致しかねますので、予め御了承ください。</a:t>
            </a:r>
            <a:endParaRPr lang="en-US" altLang="ja-JP" sz="9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・掲出後に弊社の裁量において撮影を行い、事例として弊社が管理するメディアに掲載させていただきますので</a:t>
            </a:r>
            <a:endParaRPr lang="en-US" altLang="ja-JP" sz="9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　予め御了承ください。</a:t>
            </a:r>
            <a:endParaRPr lang="en-US" altLang="ja-JP" sz="9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・ポスター以外でのメディアでの掲出も可能です。ポスターを製作しない場合も掲出料金に変更はございません。</a:t>
            </a:r>
            <a:endParaRPr lang="en-US" altLang="ja-JP" sz="9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kumimoji="1" lang="ja-JP" altLang="en-US" sz="900">
                <a:solidFill>
                  <a:schemeClr val="bg1"/>
                </a:solidFill>
                <a:latin typeface="Yu Gothic" panose="020B0400000000000000" pitchFamily="34" charset="-128"/>
                <a:ea typeface="Yu Gothic" panose="020B0400000000000000" pitchFamily="34" charset="-128"/>
              </a:rPr>
              <a:t>・白地など単色が目立つビジュアルの場合、貼り付けのシワや壁面の凹凸が目立つことがございます。</a:t>
            </a:r>
            <a:endParaRPr kumimoji="1" lang="en-US" altLang="ja-JP" sz="9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・盗難、破損等が発生し、予備ポスターがなくなった場合は</a:t>
            </a:r>
            <a:r>
              <a:rPr lang="en-US" altLang="ja-JP" sz="900" dirty="0">
                <a:solidFill>
                  <a:schemeClr val="bg1"/>
                </a:solidFill>
                <a:latin typeface="Yu Gothic" panose="020B0400000000000000" pitchFamily="34" charset="-128"/>
                <a:ea typeface="Yu Gothic" panose="020B0400000000000000" pitchFamily="34" charset="-128"/>
              </a:rPr>
              <a:t>1</a:t>
            </a:r>
            <a:r>
              <a:rPr lang="ja-JP" altLang="en-US" sz="900">
                <a:solidFill>
                  <a:schemeClr val="bg1"/>
                </a:solidFill>
                <a:latin typeface="Yu Gothic" panose="020B0400000000000000" pitchFamily="34" charset="-128"/>
                <a:ea typeface="Yu Gothic" panose="020B0400000000000000" pitchFamily="34" charset="-128"/>
              </a:rPr>
              <a:t>枚あたり</a:t>
            </a:r>
            <a:r>
              <a:rPr lang="en-US" altLang="ja-JP" sz="900" dirty="0">
                <a:solidFill>
                  <a:schemeClr val="bg1"/>
                </a:solidFill>
                <a:latin typeface="Yu Gothic" panose="020B0400000000000000" pitchFamily="34" charset="-128"/>
                <a:ea typeface="Yu Gothic" panose="020B0400000000000000" pitchFamily="34" charset="-128"/>
              </a:rPr>
              <a:t>¥5,000</a:t>
            </a:r>
            <a:r>
              <a:rPr lang="ja-JP" altLang="en-US" sz="900">
                <a:solidFill>
                  <a:schemeClr val="bg1"/>
                </a:solidFill>
                <a:latin typeface="Yu Gothic" panose="020B0400000000000000" pitchFamily="34" charset="-128"/>
                <a:ea typeface="Yu Gothic" panose="020B0400000000000000" pitchFamily="34" charset="-128"/>
              </a:rPr>
              <a:t>で追加印刷が可能です。</a:t>
            </a:r>
            <a:endParaRPr lang="en-US" altLang="ja-JP" sz="9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　印刷には</a:t>
            </a:r>
            <a:r>
              <a:rPr lang="en-US" altLang="ja-JP" sz="900" dirty="0">
                <a:solidFill>
                  <a:schemeClr val="bg1"/>
                </a:solidFill>
                <a:latin typeface="Yu Gothic" panose="020B0400000000000000" pitchFamily="34" charset="-128"/>
                <a:ea typeface="Yu Gothic" panose="020B0400000000000000" pitchFamily="34" charset="-128"/>
              </a:rPr>
              <a:t>2〜3</a:t>
            </a:r>
            <a:r>
              <a:rPr lang="ja-JP" altLang="en-US" sz="900">
                <a:solidFill>
                  <a:schemeClr val="bg1"/>
                </a:solidFill>
                <a:latin typeface="Yu Gothic" panose="020B0400000000000000" pitchFamily="34" charset="-128"/>
                <a:ea typeface="Yu Gothic" panose="020B0400000000000000" pitchFamily="34" charset="-128"/>
              </a:rPr>
              <a:t>営業日かかります。</a:t>
            </a:r>
            <a:endParaRPr lang="en-US" altLang="ja-JP" sz="900" dirty="0">
              <a:solidFill>
                <a:schemeClr val="bg1"/>
              </a:solidFill>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C75CA3B0-935C-DD4E-B4B3-FC1DB458336C}"/>
              </a:ext>
            </a:extLst>
          </p:cNvPr>
          <p:cNvSpPr txBox="1"/>
          <p:nvPr/>
        </p:nvSpPr>
        <p:spPr>
          <a:xfrm>
            <a:off x="588753" y="460867"/>
            <a:ext cx="10591361" cy="938719"/>
          </a:xfrm>
          <a:prstGeom prst="rect">
            <a:avLst/>
          </a:prstGeom>
          <a:noFill/>
        </p:spPr>
        <p:txBody>
          <a:bodyPr wrap="none" rtlCol="0">
            <a:spAutoFit/>
          </a:bodyPr>
          <a:lstStyle/>
          <a:p>
            <a:r>
              <a:rPr lang="en-US" altLang="ja-JP" sz="5500" b="1" dirty="0">
                <a:ln w="3175">
                  <a:noFill/>
                </a:ln>
                <a:solidFill>
                  <a:srgbClr val="BC0015"/>
                </a:solidFill>
              </a:rPr>
              <a:t>DAIKANYAMA WILD POSTING</a:t>
            </a:r>
            <a:endParaRPr kumimoji="1" lang="en-US" altLang="ja-JP" sz="5500" b="1" dirty="0">
              <a:ln w="3175">
                <a:noFill/>
              </a:ln>
              <a:solidFill>
                <a:srgbClr val="BC0015"/>
              </a:solidFill>
            </a:endParaRPr>
          </a:p>
        </p:txBody>
      </p:sp>
      <p:grpSp>
        <p:nvGrpSpPr>
          <p:cNvPr id="2" name="グループ化 1">
            <a:extLst>
              <a:ext uri="{FF2B5EF4-FFF2-40B4-BE49-F238E27FC236}">
                <a16:creationId xmlns:a16="http://schemas.microsoft.com/office/drawing/2014/main" id="{63968E3A-9D38-9342-B332-D9995BF91740}"/>
              </a:ext>
            </a:extLst>
          </p:cNvPr>
          <p:cNvGrpSpPr/>
          <p:nvPr/>
        </p:nvGrpSpPr>
        <p:grpSpPr>
          <a:xfrm>
            <a:off x="5629256" y="1486144"/>
            <a:ext cx="6939113" cy="5095902"/>
            <a:chOff x="170831" y="2039963"/>
            <a:chExt cx="6939113" cy="5095902"/>
          </a:xfrm>
        </p:grpSpPr>
        <p:sp>
          <p:nvSpPr>
            <p:cNvPr id="17" name="Rectangle 3">
              <a:extLst>
                <a:ext uri="{FF2B5EF4-FFF2-40B4-BE49-F238E27FC236}">
                  <a16:creationId xmlns:a16="http://schemas.microsoft.com/office/drawing/2014/main" id="{A3F07237-1C29-7C43-AE5D-6E4AD91E58A7}"/>
                </a:ext>
              </a:extLst>
            </p:cNvPr>
            <p:cNvSpPr>
              <a:spLocks noChangeArrowheads="1"/>
            </p:cNvSpPr>
            <p:nvPr/>
          </p:nvSpPr>
          <p:spPr bwMode="auto">
            <a:xfrm>
              <a:off x="170831" y="3076868"/>
              <a:ext cx="4715249" cy="3563418"/>
            </a:xfrm>
            <a:prstGeom prst="rect">
              <a:avLst/>
            </a:prstGeom>
            <a:noFill/>
            <a:ln w="9525">
              <a:noFill/>
              <a:miter lim="800000"/>
              <a:headEnd/>
              <a:tailEnd/>
            </a:ln>
            <a:effectLst>
              <a:outerShdw sx="1000" sy="1000" algn="ctr" rotWithShape="0">
                <a:schemeClr val="bg2"/>
              </a:outerShdw>
            </a:effectLst>
          </p:spPr>
          <p:txBody>
            <a:bodyPr/>
            <a:lstStyle>
              <a:lvl1pPr marL="342900" indent="-342900">
                <a:defRPr kumimoji="1" sz="2400">
                  <a:solidFill>
                    <a:schemeClr val="tx1"/>
                  </a:solidFill>
                  <a:latin typeface="Times" pitchFamily="2" charset="0"/>
                  <a:ea typeface="Osaka" panose="020B0600000000000000" pitchFamily="34" charset="-128"/>
                </a:defRPr>
              </a:lvl1pPr>
              <a:lvl2pPr marL="742950" indent="-285750">
                <a:defRPr kumimoji="1" sz="2400">
                  <a:solidFill>
                    <a:schemeClr val="tx1"/>
                  </a:solidFill>
                  <a:latin typeface="Times" pitchFamily="2" charset="0"/>
                  <a:ea typeface="Osaka" panose="020B0600000000000000" pitchFamily="34" charset="-128"/>
                </a:defRPr>
              </a:lvl2pPr>
              <a:lvl3pPr marL="1143000" indent="-228600">
                <a:defRPr kumimoji="1" sz="2400">
                  <a:solidFill>
                    <a:schemeClr val="tx1"/>
                  </a:solidFill>
                  <a:latin typeface="Times" pitchFamily="2" charset="0"/>
                  <a:ea typeface="Osaka" panose="020B0600000000000000" pitchFamily="34" charset="-128"/>
                </a:defRPr>
              </a:lvl3pPr>
              <a:lvl4pPr marL="1600200" indent="-228600">
                <a:defRPr kumimoji="1" sz="2400">
                  <a:solidFill>
                    <a:schemeClr val="tx1"/>
                  </a:solidFill>
                  <a:latin typeface="Times" pitchFamily="2" charset="0"/>
                  <a:ea typeface="Osaka" panose="020B0600000000000000" pitchFamily="34" charset="-128"/>
                </a:defRPr>
              </a:lvl4pPr>
              <a:lvl5pPr marL="2057400" indent="-228600">
                <a:defRPr kumimoji="1" sz="2400">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9pPr>
            </a:lstStyle>
            <a:p>
              <a:pPr eaLnBrk="1" hangingPunct="1">
                <a:spcBef>
                  <a:spcPct val="20000"/>
                </a:spcBef>
                <a:defRPr/>
              </a:pPr>
              <a:endParaRPr lang="en-US" altLang="ja-JP" sz="900" u="sng" dirty="0">
                <a:solidFill>
                  <a:schemeClr val="bg1"/>
                </a:solidFill>
                <a:latin typeface="Yu Gothic" panose="020B0400000000000000" pitchFamily="34" charset="-128"/>
                <a:ea typeface="Yu Gothic" panose="020B0400000000000000" pitchFamily="34" charset="-128"/>
              </a:endParaRPr>
            </a:p>
            <a:p>
              <a:pPr>
                <a:spcBef>
                  <a:spcPct val="20000"/>
                </a:spcBef>
                <a:defRPr/>
              </a:pPr>
              <a:r>
                <a:rPr lang="ja-JP" altLang="en-US" sz="900" u="sng">
                  <a:solidFill>
                    <a:schemeClr val="bg1"/>
                  </a:solidFill>
                  <a:latin typeface="Yu Gothic" panose="020B0400000000000000" pitchFamily="34" charset="-128"/>
                  <a:ea typeface="Yu Gothic" panose="020B0400000000000000" pitchFamily="34" charset="-128"/>
                </a:rPr>
                <a:t>◆掲出料金</a:t>
              </a:r>
              <a:r>
                <a:rPr lang="ja-JP" altLang="en-US" sz="900">
                  <a:solidFill>
                    <a:schemeClr val="bg1"/>
                  </a:solidFill>
                  <a:latin typeface="Yu Gothic" panose="020B0400000000000000" pitchFamily="34" charset="-128"/>
                  <a:ea typeface="Yu Gothic" panose="020B0400000000000000" pitchFamily="34" charset="-128"/>
                </a:rPr>
                <a:t>　</a:t>
              </a:r>
              <a:endParaRPr lang="en-US" altLang="ja-JP" sz="900" b="1" dirty="0">
                <a:solidFill>
                  <a:schemeClr val="bg1"/>
                </a:solidFill>
                <a:latin typeface="Yu Gothic" panose="020B0400000000000000" pitchFamily="34" charset="-128"/>
                <a:ea typeface="Yu Gothic" panose="020B0400000000000000" pitchFamily="34" charset="-128"/>
              </a:endParaRPr>
            </a:p>
            <a:p>
              <a:pPr>
                <a:spcBef>
                  <a:spcPct val="20000"/>
                </a:spcBef>
                <a:defRPr/>
              </a:pPr>
              <a:r>
                <a:rPr lang="en-US" altLang="ja-JP" sz="900" b="1" dirty="0">
                  <a:solidFill>
                    <a:schemeClr val="bg1"/>
                  </a:solidFill>
                  <a:latin typeface="Yu Gothic" panose="020B0400000000000000" pitchFamily="34" charset="-128"/>
                  <a:ea typeface="Yu Gothic" panose="020B0400000000000000" pitchFamily="34" charset="-128"/>
                </a:rPr>
                <a:t>16</a:t>
              </a:r>
              <a:r>
                <a:rPr lang="ja-JP" altLang="en-US" sz="900" b="1">
                  <a:solidFill>
                    <a:schemeClr val="bg1"/>
                  </a:solidFill>
                  <a:latin typeface="Yu Gothic" panose="020B0400000000000000" pitchFamily="34" charset="-128"/>
                  <a:ea typeface="Yu Gothic" panose="020B0400000000000000" pitchFamily="34" charset="-128"/>
                </a:rPr>
                <a:t>枚　</a:t>
              </a:r>
              <a:r>
                <a:rPr lang="en-US" altLang="ja-JP" sz="900" b="1" dirty="0">
                  <a:solidFill>
                    <a:schemeClr val="bg1"/>
                  </a:solidFill>
                  <a:latin typeface="Yu Gothic" panose="020B0400000000000000" pitchFamily="34" charset="-128"/>
                  <a:ea typeface="Yu Gothic" panose="020B0400000000000000" pitchFamily="34" charset="-128"/>
                </a:rPr>
                <a:t>¥1,500,000/4</a:t>
              </a:r>
              <a:r>
                <a:rPr lang="ja-JP" altLang="en-US" sz="900" b="1">
                  <a:solidFill>
                    <a:schemeClr val="bg1"/>
                  </a:solidFill>
                  <a:latin typeface="Yu Gothic" panose="020B0400000000000000" pitchFamily="34" charset="-128"/>
                  <a:ea typeface="Yu Gothic" panose="020B0400000000000000" pitchFamily="34" charset="-128"/>
                </a:rPr>
                <a:t>週間　</a:t>
              </a:r>
              <a:r>
                <a:rPr lang="en-US" altLang="ja-JP" sz="900" b="1" dirty="0">
                  <a:solidFill>
                    <a:schemeClr val="bg1"/>
                  </a:solidFill>
                  <a:latin typeface="Yu Gothic" panose="020B0400000000000000" pitchFamily="34" charset="-128"/>
                  <a:ea typeface="Yu Gothic" panose="020B0400000000000000" pitchFamily="34" charset="-128"/>
                </a:rPr>
                <a:t>¥900,000/2</a:t>
              </a:r>
              <a:r>
                <a:rPr lang="ja-JP" altLang="en-US" sz="900" b="1">
                  <a:solidFill>
                    <a:schemeClr val="bg1"/>
                  </a:solidFill>
                  <a:latin typeface="Yu Gothic" panose="020B0400000000000000" pitchFamily="34" charset="-128"/>
                  <a:ea typeface="Yu Gothic" panose="020B0400000000000000" pitchFamily="34" charset="-128"/>
                </a:rPr>
                <a:t>週間　</a:t>
              </a:r>
              <a:endParaRPr lang="en-US" altLang="ja-JP" sz="900" b="1" dirty="0">
                <a:solidFill>
                  <a:schemeClr val="bg1"/>
                </a:solidFill>
                <a:latin typeface="Yu Gothic" panose="020B0400000000000000" pitchFamily="34" charset="-128"/>
                <a:ea typeface="Yu Gothic" panose="020B0400000000000000" pitchFamily="34" charset="-128"/>
              </a:endParaRPr>
            </a:p>
            <a:p>
              <a:pPr>
                <a:spcBef>
                  <a:spcPct val="20000"/>
                </a:spcBef>
                <a:defRPr/>
              </a:pPr>
              <a:endParaRPr lang="en-US" altLang="ja-JP" sz="900" b="1" dirty="0">
                <a:solidFill>
                  <a:schemeClr val="bg1"/>
                </a:solidFill>
                <a:latin typeface="Yu Gothic" panose="020B0400000000000000" pitchFamily="34" charset="-128"/>
                <a:ea typeface="Yu Gothic" panose="020B0400000000000000" pitchFamily="34" charset="-128"/>
              </a:endParaRPr>
            </a:p>
            <a:p>
              <a:pPr eaLnBrk="1" hangingPunct="1">
                <a:spcBef>
                  <a:spcPct val="20000"/>
                </a:spcBef>
                <a:defRPr/>
              </a:pPr>
              <a:endParaRPr lang="en-US" altLang="ja-JP" sz="900" dirty="0">
                <a:solidFill>
                  <a:schemeClr val="bg1"/>
                </a:solidFill>
                <a:latin typeface="Yu Gothic" panose="020B0400000000000000" pitchFamily="34" charset="-128"/>
                <a:ea typeface="Yu Gothic" panose="020B0400000000000000" pitchFamily="34" charset="-128"/>
              </a:endParaRPr>
            </a:p>
          </p:txBody>
        </p:sp>
        <p:sp>
          <p:nvSpPr>
            <p:cNvPr id="19" name="Rectangle 3">
              <a:extLst>
                <a:ext uri="{FF2B5EF4-FFF2-40B4-BE49-F238E27FC236}">
                  <a16:creationId xmlns:a16="http://schemas.microsoft.com/office/drawing/2014/main" id="{417EE577-5F9F-D34B-B65E-82B51F419976}"/>
                </a:ext>
              </a:extLst>
            </p:cNvPr>
            <p:cNvSpPr>
              <a:spLocks noChangeArrowheads="1"/>
            </p:cNvSpPr>
            <p:nvPr/>
          </p:nvSpPr>
          <p:spPr bwMode="auto">
            <a:xfrm>
              <a:off x="2394695" y="2517751"/>
              <a:ext cx="4715249" cy="648206"/>
            </a:xfrm>
            <a:prstGeom prst="rect">
              <a:avLst/>
            </a:prstGeom>
            <a:noFill/>
            <a:ln w="9525">
              <a:noFill/>
              <a:miter lim="800000"/>
              <a:headEnd/>
              <a:tailEnd/>
            </a:ln>
            <a:effectLst>
              <a:outerShdw sx="1000" sy="1000" algn="ctr" rotWithShape="0">
                <a:schemeClr val="bg2"/>
              </a:outerShdw>
            </a:effectLst>
          </p:spPr>
          <p:txBody>
            <a:bodyPr/>
            <a:lstStyle>
              <a:lvl1pPr marL="342900" indent="-342900">
                <a:defRPr kumimoji="1" sz="2400">
                  <a:solidFill>
                    <a:schemeClr val="tx1"/>
                  </a:solidFill>
                  <a:latin typeface="Times" pitchFamily="2" charset="0"/>
                  <a:ea typeface="Osaka" panose="020B0600000000000000" pitchFamily="34" charset="-128"/>
                </a:defRPr>
              </a:lvl1pPr>
              <a:lvl2pPr marL="742950" indent="-285750">
                <a:defRPr kumimoji="1" sz="2400">
                  <a:solidFill>
                    <a:schemeClr val="tx1"/>
                  </a:solidFill>
                  <a:latin typeface="Times" pitchFamily="2" charset="0"/>
                  <a:ea typeface="Osaka" panose="020B0600000000000000" pitchFamily="34" charset="-128"/>
                </a:defRPr>
              </a:lvl2pPr>
              <a:lvl3pPr marL="1143000" indent="-228600">
                <a:defRPr kumimoji="1" sz="2400">
                  <a:solidFill>
                    <a:schemeClr val="tx1"/>
                  </a:solidFill>
                  <a:latin typeface="Times" pitchFamily="2" charset="0"/>
                  <a:ea typeface="Osaka" panose="020B0600000000000000" pitchFamily="34" charset="-128"/>
                </a:defRPr>
              </a:lvl3pPr>
              <a:lvl4pPr marL="1600200" indent="-228600">
                <a:defRPr kumimoji="1" sz="2400">
                  <a:solidFill>
                    <a:schemeClr val="tx1"/>
                  </a:solidFill>
                  <a:latin typeface="Times" pitchFamily="2" charset="0"/>
                  <a:ea typeface="Osaka" panose="020B0600000000000000" pitchFamily="34" charset="-128"/>
                </a:defRPr>
              </a:lvl4pPr>
              <a:lvl5pPr marL="2057400" indent="-228600">
                <a:defRPr kumimoji="1" sz="2400">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9pPr>
            </a:lstStyle>
            <a:p>
              <a:pPr>
                <a:spcBef>
                  <a:spcPct val="20000"/>
                </a:spcBef>
                <a:defRPr/>
              </a:pPr>
              <a:r>
                <a:rPr lang="ja-JP" altLang="en-US" sz="900" u="sng">
                  <a:solidFill>
                    <a:schemeClr val="bg1"/>
                  </a:solidFill>
                  <a:latin typeface="Yu Gothic" panose="020B0400000000000000" pitchFamily="34" charset="-128"/>
                  <a:ea typeface="Yu Gothic" panose="020B0400000000000000" pitchFamily="34" charset="-128"/>
                </a:rPr>
                <a:t>◆掲出サイズ・枚数</a:t>
              </a:r>
            </a:p>
            <a:p>
              <a:pPr eaLnBrk="1" hangingPunct="1">
                <a:spcBef>
                  <a:spcPct val="20000"/>
                </a:spcBef>
                <a:defRPr/>
              </a:pPr>
              <a:r>
                <a:rPr lang="en-US" altLang="ja-JP" sz="900" dirty="0">
                  <a:solidFill>
                    <a:schemeClr val="bg1"/>
                  </a:solidFill>
                  <a:latin typeface="Yu Gothic" panose="020B0400000000000000" pitchFamily="34" charset="-128"/>
                  <a:ea typeface="Yu Gothic" panose="020B0400000000000000" pitchFamily="34" charset="-128"/>
                </a:rPr>
                <a:t>B1</a:t>
              </a:r>
              <a:r>
                <a:rPr lang="ja-JP" altLang="en-US" sz="900">
                  <a:solidFill>
                    <a:schemeClr val="bg1"/>
                  </a:solidFill>
                  <a:latin typeface="Yu Gothic" panose="020B0400000000000000" pitchFamily="34" charset="-128"/>
                  <a:ea typeface="Yu Gothic" panose="020B0400000000000000" pitchFamily="34" charset="-128"/>
                </a:rPr>
                <a:t>縦ポスター（</a:t>
              </a:r>
              <a:r>
                <a:rPr lang="en-US" altLang="ja-JP" sz="900" dirty="0">
                  <a:solidFill>
                    <a:schemeClr val="bg1"/>
                  </a:solidFill>
                  <a:latin typeface="Yu Gothic" panose="020B0400000000000000" pitchFamily="34" charset="-128"/>
                  <a:ea typeface="Yu Gothic" panose="020B0400000000000000" pitchFamily="34" charset="-128"/>
                </a:rPr>
                <a:t>H1,030mm×W728mm</a:t>
              </a:r>
              <a:r>
                <a:rPr lang="ja-JP" altLang="en-US" sz="900">
                  <a:solidFill>
                    <a:schemeClr val="bg1"/>
                  </a:solidFill>
                  <a:latin typeface="Yu Gothic" panose="020B0400000000000000" pitchFamily="34" charset="-128"/>
                  <a:ea typeface="Yu Gothic" panose="020B0400000000000000" pitchFamily="34" charset="-128"/>
                </a:rPr>
                <a:t>）</a:t>
              </a:r>
              <a:endParaRPr lang="en-US" altLang="ja-JP" sz="900" dirty="0">
                <a:solidFill>
                  <a:schemeClr val="bg1"/>
                </a:solidFill>
                <a:latin typeface="Yu Gothic" panose="020B0400000000000000" pitchFamily="34" charset="-128"/>
                <a:ea typeface="Yu Gothic" panose="020B0400000000000000" pitchFamily="34" charset="-128"/>
              </a:endParaRPr>
            </a:p>
            <a:p>
              <a:pPr eaLnBrk="1" hangingPunct="1">
                <a:spcBef>
                  <a:spcPct val="20000"/>
                </a:spcBef>
                <a:defRPr/>
              </a:pPr>
              <a:r>
                <a:rPr lang="en-US" altLang="ja-JP" sz="900" dirty="0">
                  <a:solidFill>
                    <a:schemeClr val="bg1"/>
                  </a:solidFill>
                  <a:latin typeface="Yu Gothic" panose="020B0400000000000000" pitchFamily="34" charset="-128"/>
                  <a:ea typeface="Yu Gothic" panose="020B0400000000000000" pitchFamily="34" charset="-128"/>
                </a:rPr>
                <a:t>16</a:t>
              </a:r>
              <a:r>
                <a:rPr lang="ja-JP" altLang="en-US" sz="900">
                  <a:solidFill>
                    <a:schemeClr val="bg1"/>
                  </a:solidFill>
                  <a:latin typeface="Yu Gothic" panose="020B0400000000000000" pitchFamily="34" charset="-128"/>
                  <a:ea typeface="Yu Gothic" panose="020B0400000000000000" pitchFamily="34" charset="-128"/>
                </a:rPr>
                <a:t>枚</a:t>
              </a:r>
              <a:endParaRPr lang="en-US" altLang="ja-JP" sz="900" dirty="0">
                <a:solidFill>
                  <a:schemeClr val="bg1"/>
                </a:solidFill>
                <a:latin typeface="Yu Gothic" panose="020B0400000000000000" pitchFamily="34" charset="-128"/>
                <a:ea typeface="Yu Gothic" panose="020B0400000000000000" pitchFamily="34" charset="-128"/>
              </a:endParaRPr>
            </a:p>
          </p:txBody>
        </p:sp>
        <p:sp>
          <p:nvSpPr>
            <p:cNvPr id="21" name="Rectangle 3">
              <a:extLst>
                <a:ext uri="{FF2B5EF4-FFF2-40B4-BE49-F238E27FC236}">
                  <a16:creationId xmlns:a16="http://schemas.microsoft.com/office/drawing/2014/main" id="{9F5AA380-CA3B-AA42-A5C5-884A26BE3E51}"/>
                </a:ext>
              </a:extLst>
            </p:cNvPr>
            <p:cNvSpPr>
              <a:spLocks noChangeArrowheads="1"/>
            </p:cNvSpPr>
            <p:nvPr/>
          </p:nvSpPr>
          <p:spPr bwMode="auto">
            <a:xfrm>
              <a:off x="170832" y="2039963"/>
              <a:ext cx="4715249" cy="5095902"/>
            </a:xfrm>
            <a:prstGeom prst="rect">
              <a:avLst/>
            </a:prstGeom>
            <a:noFill/>
            <a:ln w="9525">
              <a:noFill/>
              <a:miter lim="800000"/>
              <a:headEnd/>
              <a:tailEnd/>
            </a:ln>
            <a:effectLst>
              <a:outerShdw sx="1000" sy="1000" algn="ctr" rotWithShape="0">
                <a:schemeClr val="bg2"/>
              </a:outerShdw>
            </a:effectLst>
          </p:spPr>
          <p:txBody>
            <a:bodyPr/>
            <a:lstStyle>
              <a:lvl1pPr marL="342900" indent="-342900">
                <a:defRPr kumimoji="1" sz="2400">
                  <a:solidFill>
                    <a:schemeClr val="tx1"/>
                  </a:solidFill>
                  <a:latin typeface="Times" pitchFamily="2" charset="0"/>
                  <a:ea typeface="Osaka" panose="020B0600000000000000" pitchFamily="34" charset="-128"/>
                </a:defRPr>
              </a:lvl1pPr>
              <a:lvl2pPr marL="742950" indent="-285750">
                <a:defRPr kumimoji="1" sz="2400">
                  <a:solidFill>
                    <a:schemeClr val="tx1"/>
                  </a:solidFill>
                  <a:latin typeface="Times" pitchFamily="2" charset="0"/>
                  <a:ea typeface="Osaka" panose="020B0600000000000000" pitchFamily="34" charset="-128"/>
                </a:defRPr>
              </a:lvl2pPr>
              <a:lvl3pPr marL="1143000" indent="-228600">
                <a:defRPr kumimoji="1" sz="2400">
                  <a:solidFill>
                    <a:schemeClr val="tx1"/>
                  </a:solidFill>
                  <a:latin typeface="Times" pitchFamily="2" charset="0"/>
                  <a:ea typeface="Osaka" panose="020B0600000000000000" pitchFamily="34" charset="-128"/>
                </a:defRPr>
              </a:lvl3pPr>
              <a:lvl4pPr marL="1600200" indent="-228600">
                <a:defRPr kumimoji="1" sz="2400">
                  <a:solidFill>
                    <a:schemeClr val="tx1"/>
                  </a:solidFill>
                  <a:latin typeface="Times" pitchFamily="2" charset="0"/>
                  <a:ea typeface="Osaka" panose="020B0600000000000000" pitchFamily="34" charset="-128"/>
                </a:defRPr>
              </a:lvl4pPr>
              <a:lvl5pPr marL="2057400" indent="-228600">
                <a:defRPr kumimoji="1" sz="2400">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9pPr>
            </a:lstStyle>
            <a:p>
              <a:pPr eaLnBrk="1" hangingPunct="1">
                <a:spcBef>
                  <a:spcPct val="20000"/>
                </a:spcBef>
                <a:defRPr/>
              </a:pPr>
              <a:r>
                <a:rPr lang="ja-JP" altLang="en-US" sz="900" u="sng">
                  <a:solidFill>
                    <a:schemeClr val="bg1"/>
                  </a:solidFill>
                  <a:latin typeface="Yu Gothic" panose="020B0400000000000000" pitchFamily="34" charset="-128"/>
                  <a:ea typeface="Yu Gothic" panose="020B0400000000000000" pitchFamily="34" charset="-128"/>
                </a:rPr>
                <a:t>◆展開エリア</a:t>
              </a:r>
              <a:endParaRPr lang="ja-JP" altLang="en-US" sz="900">
                <a:solidFill>
                  <a:schemeClr val="bg1"/>
                </a:solidFill>
                <a:latin typeface="Yu Gothic" panose="020B0400000000000000" pitchFamily="34" charset="-128"/>
                <a:ea typeface="Yu Gothic" panose="020B0400000000000000" pitchFamily="34" charset="-128"/>
              </a:endParaRPr>
            </a:p>
            <a:p>
              <a:pPr>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東京都渋谷区代官山町１３−１</a:t>
              </a:r>
              <a:r>
                <a:rPr lang="en-US" altLang="ja-JP" sz="900" dirty="0">
                  <a:solidFill>
                    <a:schemeClr val="bg1"/>
                  </a:solidFill>
                  <a:latin typeface="Yu Gothic" panose="020B0400000000000000" pitchFamily="34" charset="-128"/>
                  <a:ea typeface="Yu Gothic" panose="020B0400000000000000" pitchFamily="34" charset="-128"/>
                </a:rPr>
                <a:t> </a:t>
              </a:r>
              <a:r>
                <a:rPr lang="ja-JP" altLang="en-US" sz="900">
                  <a:solidFill>
                    <a:schemeClr val="bg1"/>
                  </a:solidFill>
                  <a:latin typeface="Yu Gothic" panose="020B0400000000000000" pitchFamily="34" charset="-128"/>
                  <a:ea typeface="Yu Gothic" panose="020B0400000000000000" pitchFamily="34" charset="-128"/>
                </a:rPr>
                <a:t>ログロード代官山壁面</a:t>
              </a:r>
              <a:endParaRPr lang="en-US" altLang="ja-JP" sz="900" dirty="0">
                <a:solidFill>
                  <a:schemeClr val="bg1"/>
                </a:solidFill>
                <a:latin typeface="Yu Gothic" panose="020B0400000000000000" pitchFamily="34" charset="-128"/>
                <a:ea typeface="Yu Gothic" panose="020B0400000000000000" pitchFamily="34" charset="-128"/>
              </a:endParaRPr>
            </a:p>
            <a:p>
              <a:pPr>
                <a:spcBef>
                  <a:spcPct val="20000"/>
                </a:spcBef>
                <a:defRPr/>
              </a:pPr>
              <a:endParaRPr lang="en-US" altLang="ja-JP" sz="900" u="sng" dirty="0">
                <a:solidFill>
                  <a:schemeClr val="bg1"/>
                </a:solidFill>
                <a:latin typeface="Yu Gothic" panose="020B0400000000000000" pitchFamily="34" charset="-128"/>
                <a:ea typeface="Yu Gothic" panose="020B0400000000000000" pitchFamily="34" charset="-128"/>
              </a:endParaRPr>
            </a:p>
            <a:p>
              <a:pPr>
                <a:spcBef>
                  <a:spcPct val="20000"/>
                </a:spcBef>
                <a:defRPr/>
              </a:pPr>
              <a:r>
                <a:rPr lang="ja-JP" altLang="en-US" sz="900" u="sng">
                  <a:solidFill>
                    <a:schemeClr val="bg1"/>
                  </a:solidFill>
                  <a:latin typeface="Yu Gothic" panose="020B0400000000000000" pitchFamily="34" charset="-128"/>
                  <a:ea typeface="Yu Gothic" panose="020B0400000000000000" pitchFamily="34" charset="-128"/>
                </a:rPr>
                <a:t>◆掲出期間</a:t>
              </a:r>
              <a:endParaRPr lang="ja-JP" altLang="en-US" sz="900">
                <a:solidFill>
                  <a:schemeClr val="bg1"/>
                </a:solidFill>
                <a:latin typeface="Yu Gothic" panose="020B0400000000000000" pitchFamily="34" charset="-128"/>
                <a:ea typeface="Yu Gothic" panose="020B0400000000000000" pitchFamily="34" charset="-128"/>
              </a:endParaRPr>
            </a:p>
            <a:p>
              <a:pPr eaLnBrk="1" hangingPunct="1">
                <a:spcBef>
                  <a:spcPct val="20000"/>
                </a:spcBef>
                <a:defRPr/>
              </a:pPr>
              <a:r>
                <a:rPr lang="en-US" altLang="ja-JP" sz="900" dirty="0">
                  <a:solidFill>
                    <a:schemeClr val="bg1"/>
                  </a:solidFill>
                  <a:latin typeface="Yu Gothic" panose="020B0400000000000000" pitchFamily="34" charset="-128"/>
                  <a:ea typeface="Yu Gothic" panose="020B0400000000000000" pitchFamily="34" charset="-128"/>
                </a:rPr>
                <a:t>1</a:t>
              </a:r>
              <a:r>
                <a:rPr lang="ja-JP" altLang="en-US" sz="900">
                  <a:solidFill>
                    <a:schemeClr val="bg1"/>
                  </a:solidFill>
                  <a:latin typeface="Yu Gothic" panose="020B0400000000000000" pitchFamily="34" charset="-128"/>
                  <a:ea typeface="Yu Gothic" panose="020B0400000000000000" pitchFamily="34" charset="-128"/>
                </a:rPr>
                <a:t>週間</a:t>
              </a:r>
              <a:r>
                <a:rPr lang="en-US" altLang="ja-JP" sz="900" dirty="0">
                  <a:solidFill>
                    <a:schemeClr val="bg1"/>
                  </a:solidFill>
                  <a:latin typeface="Yu Gothic" panose="020B0400000000000000" pitchFamily="34" charset="-128"/>
                  <a:ea typeface="Yu Gothic" panose="020B0400000000000000" pitchFamily="34" charset="-128"/>
                </a:rPr>
                <a:t> or 2</a:t>
              </a:r>
              <a:r>
                <a:rPr lang="ja-JP" altLang="en-US" sz="900">
                  <a:solidFill>
                    <a:schemeClr val="bg1"/>
                  </a:solidFill>
                  <a:latin typeface="Yu Gothic" panose="020B0400000000000000" pitchFamily="34" charset="-128"/>
                  <a:ea typeface="Yu Gothic" panose="020B0400000000000000" pitchFamily="34" charset="-128"/>
                </a:rPr>
                <a:t>週間　</a:t>
              </a:r>
              <a:endParaRPr lang="en-US" altLang="ja-JP" sz="900" dirty="0">
                <a:solidFill>
                  <a:schemeClr val="bg1"/>
                </a:solidFill>
                <a:latin typeface="Yu Gothic" panose="020B0400000000000000" pitchFamily="34" charset="-128"/>
                <a:ea typeface="Yu Gothic" panose="020B0400000000000000" pitchFamily="34" charset="-128"/>
              </a:endParaRPr>
            </a:p>
            <a:p>
              <a:pPr eaLnBrk="1" hangingPunct="1">
                <a:spcBef>
                  <a:spcPct val="20000"/>
                </a:spcBef>
                <a:defRPr/>
              </a:pPr>
              <a:r>
                <a:rPr lang="en-US" altLang="ja-JP" sz="900" dirty="0">
                  <a:solidFill>
                    <a:schemeClr val="bg1"/>
                  </a:solidFill>
                  <a:latin typeface="Yu Gothic" panose="020B0400000000000000" pitchFamily="34" charset="-128"/>
                  <a:ea typeface="Yu Gothic" panose="020B0400000000000000" pitchFamily="34" charset="-128"/>
                </a:rPr>
                <a:t>※</a:t>
              </a:r>
              <a:r>
                <a:rPr lang="ja-JP" altLang="en-US" sz="900">
                  <a:solidFill>
                    <a:schemeClr val="bg1"/>
                  </a:solidFill>
                  <a:latin typeface="Yu Gothic" panose="020B0400000000000000" pitchFamily="34" charset="-128"/>
                  <a:ea typeface="Yu Gothic" panose="020B0400000000000000" pitchFamily="34" charset="-128"/>
                </a:rPr>
                <a:t>立ち上げ日は自由。ご相談ください。</a:t>
              </a:r>
              <a:endParaRPr lang="en-US" altLang="ja-JP" sz="900" dirty="0">
                <a:solidFill>
                  <a:schemeClr val="bg1"/>
                </a:solidFill>
                <a:latin typeface="Yu Gothic" panose="020B0400000000000000" pitchFamily="34" charset="-128"/>
                <a:ea typeface="Yu Gothic" panose="020B0400000000000000" pitchFamily="34" charset="-128"/>
              </a:endParaRPr>
            </a:p>
          </p:txBody>
        </p:sp>
      </p:grpSp>
      <p:grpSp>
        <p:nvGrpSpPr>
          <p:cNvPr id="62" name="グループ化 61">
            <a:extLst>
              <a:ext uri="{FF2B5EF4-FFF2-40B4-BE49-F238E27FC236}">
                <a16:creationId xmlns:a16="http://schemas.microsoft.com/office/drawing/2014/main" id="{4FB02587-6FC6-22A0-3AF5-15426BCBD3E5}"/>
              </a:ext>
            </a:extLst>
          </p:cNvPr>
          <p:cNvGrpSpPr/>
          <p:nvPr/>
        </p:nvGrpSpPr>
        <p:grpSpPr>
          <a:xfrm>
            <a:off x="899451" y="1399586"/>
            <a:ext cx="3773642" cy="5101207"/>
            <a:chOff x="1892739" y="1885018"/>
            <a:chExt cx="4647671" cy="6282719"/>
          </a:xfrm>
        </p:grpSpPr>
        <p:pic>
          <p:nvPicPr>
            <p:cNvPr id="63" name="Picture 2" descr="限定シューズ獲得のチャンス!? Sneakersnsuffオープン前の様子！ – SONAR TOKYO">
              <a:extLst>
                <a:ext uri="{FF2B5EF4-FFF2-40B4-BE49-F238E27FC236}">
                  <a16:creationId xmlns:a16="http://schemas.microsoft.com/office/drawing/2014/main" id="{39F4B025-7502-BEAC-3443-019DAFF83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739" y="1885018"/>
              <a:ext cx="4647671" cy="308796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限定シューズ獲得のチャンス!? Sneakersnsuffオープン前の様子！ – SONAR TOKYO">
              <a:extLst>
                <a:ext uri="{FF2B5EF4-FFF2-40B4-BE49-F238E27FC236}">
                  <a16:creationId xmlns:a16="http://schemas.microsoft.com/office/drawing/2014/main" id="{F591F887-4A19-B590-C545-AE7F90C99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739" y="5079773"/>
              <a:ext cx="4647671" cy="30879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728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DF9563CD-216A-A44B-9102-ACF6A17F1463}"/>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27" name="フローチャート: 手操作入力 24">
            <a:extLst>
              <a:ext uri="{FF2B5EF4-FFF2-40B4-BE49-F238E27FC236}">
                <a16:creationId xmlns:a16="http://schemas.microsoft.com/office/drawing/2014/main" id="{C7B2A25B-4CBB-B74B-8FFD-489785ACC06A}"/>
              </a:ext>
            </a:extLst>
          </p:cNvPr>
          <p:cNvSpPr/>
          <p:nvPr/>
        </p:nvSpPr>
        <p:spPr>
          <a:xfrm rot="16200000" flipV="1">
            <a:off x="-2020572" y="1700527"/>
            <a:ext cx="7378701" cy="352044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27"/>
              <a:gd name="connsiteY0" fmla="*/ 4336 h 10000"/>
              <a:gd name="connsiteX1" fmla="*/ 10027 w 10027"/>
              <a:gd name="connsiteY1" fmla="*/ 0 h 10000"/>
              <a:gd name="connsiteX2" fmla="*/ 10027 w 10027"/>
              <a:gd name="connsiteY2" fmla="*/ 10000 h 10000"/>
              <a:gd name="connsiteX3" fmla="*/ 27 w 10027"/>
              <a:gd name="connsiteY3" fmla="*/ 10000 h 10000"/>
              <a:gd name="connsiteX4" fmla="*/ 0 w 10027"/>
              <a:gd name="connsiteY4" fmla="*/ 433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 h="10000">
                <a:moveTo>
                  <a:pt x="0" y="4336"/>
                </a:moveTo>
                <a:lnTo>
                  <a:pt x="10027" y="0"/>
                </a:lnTo>
                <a:lnTo>
                  <a:pt x="10027" y="10000"/>
                </a:lnTo>
                <a:lnTo>
                  <a:pt x="27" y="10000"/>
                </a:lnTo>
                <a:lnTo>
                  <a:pt x="0" y="433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246761E-53B6-2849-8F21-7ABE2161C2BA}"/>
              </a:ext>
            </a:extLst>
          </p:cNvPr>
          <p:cNvSpPr/>
          <p:nvPr/>
        </p:nvSpPr>
        <p:spPr>
          <a:xfrm>
            <a:off x="9434444" y="-347472"/>
            <a:ext cx="2434468" cy="1481328"/>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E56B0886-48CB-B946-8903-D1EF98735330}"/>
              </a:ext>
            </a:extLst>
          </p:cNvPr>
          <p:cNvSpPr/>
          <p:nvPr/>
        </p:nvSpPr>
        <p:spPr>
          <a:xfrm>
            <a:off x="11261577" y="256032"/>
            <a:ext cx="1119399" cy="652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6C962CB-9F16-914B-B894-63D5C5AD2AEC}"/>
              </a:ext>
            </a:extLst>
          </p:cNvPr>
          <p:cNvSpPr txBox="1"/>
          <p:nvPr/>
        </p:nvSpPr>
        <p:spPr>
          <a:xfrm rot="16200000">
            <a:off x="-2086234" y="2669719"/>
            <a:ext cx="6388287" cy="1169551"/>
          </a:xfrm>
          <a:prstGeom prst="rect">
            <a:avLst/>
          </a:prstGeom>
          <a:noFill/>
        </p:spPr>
        <p:txBody>
          <a:bodyPr wrap="none" rtlCol="0">
            <a:spAutoFit/>
          </a:bodyPr>
          <a:lstStyle/>
          <a:p>
            <a:r>
              <a:rPr lang="en-US" altLang="ja-JP" sz="7000" b="1" dirty="0">
                <a:ln w="3175">
                  <a:noFill/>
                </a:ln>
                <a:solidFill>
                  <a:srgbClr val="BC0015"/>
                </a:solidFill>
              </a:rPr>
              <a:t>DAIKANYAMA</a:t>
            </a:r>
          </a:p>
        </p:txBody>
      </p:sp>
      <p:pic>
        <p:nvPicPr>
          <p:cNvPr id="21" name="図 20" descr="マップ&#10;&#10;自動的に生成された説明">
            <a:extLst>
              <a:ext uri="{FF2B5EF4-FFF2-40B4-BE49-F238E27FC236}">
                <a16:creationId xmlns:a16="http://schemas.microsoft.com/office/drawing/2014/main" id="{5708BA79-CAD2-9109-67AD-DCB5A02BF8DC}"/>
              </a:ext>
            </a:extLst>
          </p:cNvPr>
          <p:cNvPicPr>
            <a:picLocks noChangeAspect="1"/>
          </p:cNvPicPr>
          <p:nvPr/>
        </p:nvPicPr>
        <p:blipFill>
          <a:blip r:embed="rId3"/>
          <a:stretch>
            <a:fillRect/>
          </a:stretch>
        </p:blipFill>
        <p:spPr>
          <a:xfrm>
            <a:off x="7227099" y="1815297"/>
            <a:ext cx="4411746" cy="3517736"/>
          </a:xfrm>
          <a:prstGeom prst="rect">
            <a:avLst/>
          </a:prstGeom>
        </p:spPr>
      </p:pic>
      <p:pic>
        <p:nvPicPr>
          <p:cNvPr id="22" name="図 21" descr="建物の入り口&#10;&#10;中程度の精度で自動的に生成された説明">
            <a:extLst>
              <a:ext uri="{FF2B5EF4-FFF2-40B4-BE49-F238E27FC236}">
                <a16:creationId xmlns:a16="http://schemas.microsoft.com/office/drawing/2014/main" id="{E9770967-118E-2420-113A-CF8721F397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20137" y="1815297"/>
            <a:ext cx="4915519" cy="3514659"/>
          </a:xfrm>
          <a:prstGeom prst="rect">
            <a:avLst/>
          </a:prstGeom>
        </p:spPr>
      </p:pic>
      <p:sp>
        <p:nvSpPr>
          <p:cNvPr id="6" name="テキスト ボックス 5">
            <a:extLst>
              <a:ext uri="{FF2B5EF4-FFF2-40B4-BE49-F238E27FC236}">
                <a16:creationId xmlns:a16="http://schemas.microsoft.com/office/drawing/2014/main" id="{20DFA37C-1EE5-D461-3A1A-9F3132552BAB}"/>
              </a:ext>
            </a:extLst>
          </p:cNvPr>
          <p:cNvSpPr txBox="1"/>
          <p:nvPr/>
        </p:nvSpPr>
        <p:spPr>
          <a:xfrm rot="2274633">
            <a:off x="7219677" y="4600449"/>
            <a:ext cx="697627" cy="215444"/>
          </a:xfrm>
          <a:prstGeom prst="rect">
            <a:avLst/>
          </a:prstGeom>
          <a:solidFill>
            <a:schemeClr val="bg1">
              <a:lumMod val="85000"/>
            </a:schemeClr>
          </a:solidFill>
        </p:spPr>
        <p:txBody>
          <a:bodyPr wrap="none" rtlCol="0">
            <a:spAutoFit/>
          </a:bodyPr>
          <a:lstStyle/>
          <a:p>
            <a:r>
              <a:rPr lang="ja-JP" altLang="en-US" sz="800" b="1"/>
              <a:t>旧山手通り</a:t>
            </a:r>
            <a:endParaRPr kumimoji="1" lang="ja-JP" altLang="en-US" sz="800" b="1"/>
          </a:p>
        </p:txBody>
      </p:sp>
      <p:sp>
        <p:nvSpPr>
          <p:cNvPr id="25" name="テキスト ボックス 24">
            <a:extLst>
              <a:ext uri="{FF2B5EF4-FFF2-40B4-BE49-F238E27FC236}">
                <a16:creationId xmlns:a16="http://schemas.microsoft.com/office/drawing/2014/main" id="{85CE7D17-EDCB-4B0B-2F3D-8C2AE71B267D}"/>
              </a:ext>
            </a:extLst>
          </p:cNvPr>
          <p:cNvSpPr txBox="1"/>
          <p:nvPr/>
        </p:nvSpPr>
        <p:spPr>
          <a:xfrm rot="18305715">
            <a:off x="8755462" y="2063329"/>
            <a:ext cx="595035" cy="215444"/>
          </a:xfrm>
          <a:prstGeom prst="rect">
            <a:avLst/>
          </a:prstGeom>
          <a:solidFill>
            <a:schemeClr val="bg1">
              <a:lumMod val="85000"/>
            </a:schemeClr>
          </a:solidFill>
        </p:spPr>
        <p:txBody>
          <a:bodyPr wrap="none" rtlCol="0">
            <a:spAutoFit/>
          </a:bodyPr>
          <a:lstStyle/>
          <a:p>
            <a:r>
              <a:rPr lang="ja-JP" altLang="en-US" sz="800" b="1"/>
              <a:t>八幡通り</a:t>
            </a:r>
            <a:endParaRPr kumimoji="1" lang="ja-JP" altLang="en-US" sz="800" b="1"/>
          </a:p>
        </p:txBody>
      </p:sp>
      <p:sp>
        <p:nvSpPr>
          <p:cNvPr id="8" name="正方形/長方形 7">
            <a:extLst>
              <a:ext uri="{FF2B5EF4-FFF2-40B4-BE49-F238E27FC236}">
                <a16:creationId xmlns:a16="http://schemas.microsoft.com/office/drawing/2014/main" id="{87BF3A0A-8929-0FCA-C999-3FCDFA18378E}"/>
              </a:ext>
            </a:extLst>
          </p:cNvPr>
          <p:cNvSpPr/>
          <p:nvPr/>
        </p:nvSpPr>
        <p:spPr>
          <a:xfrm rot="17818458">
            <a:off x="9811809" y="2869849"/>
            <a:ext cx="146563" cy="457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a:extLst>
              <a:ext uri="{FF2B5EF4-FFF2-40B4-BE49-F238E27FC236}">
                <a16:creationId xmlns:a16="http://schemas.microsoft.com/office/drawing/2014/main" id="{38DF82AA-95EF-45DB-FFB0-6FF762CDC350}"/>
              </a:ext>
            </a:extLst>
          </p:cNvPr>
          <p:cNvSpPr/>
          <p:nvPr/>
        </p:nvSpPr>
        <p:spPr>
          <a:xfrm rot="18055373">
            <a:off x="9434444" y="2596444"/>
            <a:ext cx="228845" cy="32737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915472B-BA01-CCCF-0BD1-5C9F1F815596}"/>
              </a:ext>
            </a:extLst>
          </p:cNvPr>
          <p:cNvSpPr txBox="1"/>
          <p:nvPr/>
        </p:nvSpPr>
        <p:spPr>
          <a:xfrm>
            <a:off x="8960852" y="6201858"/>
            <a:ext cx="3007555" cy="400110"/>
          </a:xfrm>
          <a:prstGeom prst="rect">
            <a:avLst/>
          </a:prstGeom>
          <a:noFill/>
        </p:spPr>
        <p:txBody>
          <a:bodyPr wrap="none" rtlCol="0">
            <a:spAutoFit/>
          </a:bodyPr>
          <a:lstStyle/>
          <a:p>
            <a:r>
              <a:rPr kumimoji="1" lang="en-US" altLang="ja-JP" sz="1000" dirty="0"/>
              <a:t>※</a:t>
            </a:r>
            <a:r>
              <a:rPr lang="ja-JP" altLang="en-US" sz="1000"/>
              <a:t>過去事例は下記</a:t>
            </a:r>
            <a:r>
              <a:rPr lang="en-US" altLang="ja-JP" sz="1000" dirty="0"/>
              <a:t>URL</a:t>
            </a:r>
            <a:r>
              <a:rPr lang="ja-JP" altLang="en-US" sz="1000"/>
              <a:t>よりご確認いただけます。</a:t>
            </a:r>
            <a:endParaRPr lang="en-US" altLang="ja-JP" sz="1000" dirty="0"/>
          </a:p>
          <a:p>
            <a:r>
              <a:rPr kumimoji="1" lang="en-US" altLang="ja-JP" sz="1000" dirty="0">
                <a:hlinkClick r:id="rId5"/>
              </a:rPr>
              <a:t>https://wildposting.jp/case-study</a:t>
            </a:r>
            <a:endParaRPr kumimoji="1" lang="en-US" altLang="ja-JP" sz="1000" dirty="0"/>
          </a:p>
        </p:txBody>
      </p:sp>
    </p:spTree>
    <p:extLst>
      <p:ext uri="{BB962C8B-B14F-4D97-AF65-F5344CB8AC3E}">
        <p14:creationId xmlns:p14="http://schemas.microsoft.com/office/powerpoint/2010/main" val="3156251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DF9563CD-216A-A44B-9102-ACF6A17F1463}"/>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33" name="正方形/長方形 32">
            <a:extLst>
              <a:ext uri="{FF2B5EF4-FFF2-40B4-BE49-F238E27FC236}">
                <a16:creationId xmlns:a16="http://schemas.microsoft.com/office/drawing/2014/main" id="{217A1D5F-F95C-4043-BE42-4E7C5A80B74E}"/>
              </a:ext>
            </a:extLst>
          </p:cNvPr>
          <p:cNvSpPr/>
          <p:nvPr/>
        </p:nvSpPr>
        <p:spPr>
          <a:xfrm>
            <a:off x="-152399" y="-8862"/>
            <a:ext cx="3797300" cy="69557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246761E-53B6-2849-8F21-7ABE2161C2BA}"/>
              </a:ext>
            </a:extLst>
          </p:cNvPr>
          <p:cNvSpPr/>
          <p:nvPr/>
        </p:nvSpPr>
        <p:spPr>
          <a:xfrm>
            <a:off x="9434444" y="-347472"/>
            <a:ext cx="2434468" cy="1481328"/>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E56B0886-48CB-B946-8903-D1EF98735330}"/>
              </a:ext>
            </a:extLst>
          </p:cNvPr>
          <p:cNvSpPr/>
          <p:nvPr/>
        </p:nvSpPr>
        <p:spPr>
          <a:xfrm>
            <a:off x="11261577" y="256032"/>
            <a:ext cx="1119399" cy="652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75CA3B0-935C-DD4E-B4B3-FC1DB458336C}"/>
              </a:ext>
            </a:extLst>
          </p:cNvPr>
          <p:cNvSpPr txBox="1"/>
          <p:nvPr/>
        </p:nvSpPr>
        <p:spPr>
          <a:xfrm>
            <a:off x="588753" y="460867"/>
            <a:ext cx="8845691" cy="1569660"/>
          </a:xfrm>
          <a:prstGeom prst="rect">
            <a:avLst/>
          </a:prstGeom>
          <a:noFill/>
        </p:spPr>
        <p:txBody>
          <a:bodyPr wrap="none" rtlCol="0">
            <a:spAutoFit/>
          </a:bodyPr>
          <a:lstStyle/>
          <a:p>
            <a:r>
              <a:rPr kumimoji="1" lang="en-US" altLang="ja-JP" sz="9600" b="1" dirty="0">
                <a:ln w="3175">
                  <a:noFill/>
                </a:ln>
                <a:solidFill>
                  <a:srgbClr val="BC0015"/>
                </a:solidFill>
              </a:rPr>
              <a:t>DESIGN DATA</a:t>
            </a:r>
          </a:p>
        </p:txBody>
      </p:sp>
      <p:sp>
        <p:nvSpPr>
          <p:cNvPr id="30" name="正方形/長方形 29">
            <a:extLst>
              <a:ext uri="{FF2B5EF4-FFF2-40B4-BE49-F238E27FC236}">
                <a16:creationId xmlns:a16="http://schemas.microsoft.com/office/drawing/2014/main" id="{48BD8449-CC0C-CF4F-B511-44D479A4236B}"/>
              </a:ext>
            </a:extLst>
          </p:cNvPr>
          <p:cNvSpPr/>
          <p:nvPr/>
        </p:nvSpPr>
        <p:spPr>
          <a:xfrm>
            <a:off x="4190167" y="1993321"/>
            <a:ext cx="8915399" cy="3108543"/>
          </a:xfrm>
          <a:prstGeom prst="rect">
            <a:avLst/>
          </a:prstGeom>
        </p:spPr>
        <p:txBody>
          <a:bodyPr wrap="square">
            <a:spAutoFit/>
          </a:bodyPr>
          <a:lstStyle/>
          <a:p>
            <a:pPr algn="just"/>
            <a:r>
              <a:rPr lang="en-US" altLang="ja-JP" sz="1400" kern="100" dirty="0">
                <a:latin typeface="Yu Gothic" panose="020B0400000000000000" pitchFamily="34" charset="-128"/>
                <a:ea typeface="Yu Gothic" panose="020B0400000000000000" pitchFamily="34" charset="-128"/>
                <a:cs typeface="Times New Roman" charset="0"/>
              </a:rPr>
              <a:t> </a:t>
            </a:r>
            <a:r>
              <a:rPr lang="ja-JP" altLang="en-US" sz="1400" kern="100">
                <a:latin typeface="Yu Gothic" panose="020B0400000000000000" pitchFamily="34" charset="-128"/>
                <a:ea typeface="Yu Gothic" panose="020B0400000000000000" pitchFamily="34" charset="-128"/>
                <a:cs typeface="Times New Roman" charset="0"/>
              </a:rPr>
              <a:t>＜制作サイズ＞</a:t>
            </a:r>
          </a:p>
          <a:p>
            <a:pPr algn="just"/>
            <a:r>
              <a:rPr lang="en-US" altLang="ja-JP" sz="1400" kern="100" dirty="0">
                <a:latin typeface="Yu Gothic" panose="020B0400000000000000" pitchFamily="34" charset="-128"/>
                <a:ea typeface="Yu Gothic" panose="020B0400000000000000" pitchFamily="34" charset="-128"/>
                <a:cs typeface="Times New Roman" charset="0"/>
              </a:rPr>
              <a:t> B1</a:t>
            </a:r>
            <a:r>
              <a:rPr lang="ja-JP" altLang="en-US" sz="1400" kern="100">
                <a:latin typeface="Yu Gothic" panose="020B0400000000000000" pitchFamily="34" charset="-128"/>
                <a:ea typeface="Yu Gothic" panose="020B0400000000000000" pitchFamily="34" charset="-128"/>
                <a:cs typeface="Times New Roman" charset="0"/>
              </a:rPr>
              <a:t>縦（</a:t>
            </a:r>
            <a:r>
              <a:rPr lang="en-US" altLang="ja-JP" sz="1400" kern="100" dirty="0">
                <a:latin typeface="Yu Gothic" panose="020B0400000000000000" pitchFamily="34" charset="-128"/>
                <a:ea typeface="Yu Gothic" panose="020B0400000000000000" pitchFamily="34" charset="-128"/>
                <a:cs typeface="Times New Roman" charset="0"/>
              </a:rPr>
              <a:t>W728mm×H1,030mm</a:t>
            </a:r>
            <a:r>
              <a:rPr lang="ja-JP" altLang="en-US" sz="1400" kern="100">
                <a:latin typeface="Yu Gothic" panose="020B0400000000000000" pitchFamily="34" charset="-128"/>
                <a:ea typeface="Yu Gothic" panose="020B0400000000000000" pitchFamily="34" charset="-128"/>
                <a:cs typeface="Times New Roman" charset="0"/>
              </a:rPr>
              <a:t>）</a:t>
            </a:r>
          </a:p>
          <a:p>
            <a:pPr algn="just"/>
            <a:r>
              <a:rPr lang="en-US" altLang="ja-JP" sz="1400" kern="100" dirty="0">
                <a:latin typeface="Yu Gothic" panose="020B0400000000000000" pitchFamily="34" charset="-128"/>
                <a:ea typeface="Yu Gothic" panose="020B0400000000000000" pitchFamily="34" charset="-128"/>
                <a:cs typeface="Times New Roman" charset="0"/>
              </a:rPr>
              <a:t> ※</a:t>
            </a:r>
            <a:r>
              <a:rPr lang="ja-JP" altLang="en-US" sz="1400" kern="100">
                <a:latin typeface="Yu Gothic" panose="020B0400000000000000" pitchFamily="34" charset="-128"/>
                <a:ea typeface="Yu Gothic" panose="020B0400000000000000" pitchFamily="34" charset="-128"/>
                <a:cs typeface="Times New Roman" charset="0"/>
              </a:rPr>
              <a:t>周囲各</a:t>
            </a:r>
            <a:r>
              <a:rPr lang="en-US" altLang="ja-JP" sz="1400" kern="100" dirty="0">
                <a:latin typeface="Yu Gothic" panose="020B0400000000000000" pitchFamily="34" charset="-128"/>
                <a:ea typeface="Yu Gothic" panose="020B0400000000000000" pitchFamily="34" charset="-128"/>
                <a:cs typeface="Times New Roman" charset="0"/>
              </a:rPr>
              <a:t>10mm</a:t>
            </a:r>
            <a:r>
              <a:rPr lang="ja-JP" altLang="en-US" sz="1400" kern="100">
                <a:latin typeface="Yu Gothic" panose="020B0400000000000000" pitchFamily="34" charset="-128"/>
                <a:ea typeface="Yu Gothic" panose="020B0400000000000000" pitchFamily="34" charset="-128"/>
                <a:cs typeface="Times New Roman" charset="0"/>
              </a:rPr>
              <a:t>くらいの伸ばしをお願い致します。</a:t>
            </a:r>
            <a:endParaRPr lang="en-US" altLang="ja-JP" sz="1400" kern="100" dirty="0">
              <a:latin typeface="Yu Gothic" panose="020B0400000000000000" pitchFamily="34" charset="-128"/>
              <a:ea typeface="Yu Gothic" panose="020B0400000000000000" pitchFamily="34" charset="-128"/>
              <a:cs typeface="Times New Roman" charset="0"/>
            </a:endParaRPr>
          </a:p>
          <a:p>
            <a:pPr algn="just"/>
            <a:r>
              <a:rPr lang="ja-JP" altLang="en-US" sz="1400" kern="100">
                <a:latin typeface="Yu Gothic" panose="020B0400000000000000" pitchFamily="34" charset="-128"/>
                <a:ea typeface="Yu Gothic" panose="020B0400000000000000" pitchFamily="34" charset="-128"/>
                <a:cs typeface="Times New Roman" charset="0"/>
              </a:rPr>
              <a:t>＜ビジュアル数＞</a:t>
            </a:r>
            <a:endParaRPr lang="en-US" altLang="ja-JP" sz="1400" kern="100" dirty="0">
              <a:latin typeface="Yu Gothic" panose="020B0400000000000000" pitchFamily="34" charset="-128"/>
              <a:ea typeface="Yu Gothic" panose="020B0400000000000000" pitchFamily="34" charset="-128"/>
              <a:cs typeface="Times New Roman" charset="0"/>
            </a:endParaRPr>
          </a:p>
          <a:p>
            <a:pPr algn="just"/>
            <a:r>
              <a:rPr lang="en-US" altLang="ja-JP" sz="1400" kern="100" dirty="0">
                <a:latin typeface="Yu Gothic" panose="020B0400000000000000" pitchFamily="34" charset="-128"/>
                <a:ea typeface="Yu Gothic" panose="020B0400000000000000" pitchFamily="34" charset="-128"/>
                <a:cs typeface="Times New Roman" charset="0"/>
              </a:rPr>
              <a:t> 2</a:t>
            </a:r>
            <a:r>
              <a:rPr lang="ja-JP" altLang="en-US" sz="1400" kern="100">
                <a:latin typeface="Yu Gothic" panose="020B0400000000000000" pitchFamily="34" charset="-128"/>
                <a:ea typeface="Yu Gothic" panose="020B0400000000000000" pitchFamily="34" charset="-128"/>
                <a:cs typeface="Times New Roman" charset="0"/>
              </a:rPr>
              <a:t>種類以上</a:t>
            </a:r>
            <a:endParaRPr lang="en-US" altLang="ja-JP" sz="1400" kern="100" dirty="0">
              <a:latin typeface="Yu Gothic" panose="020B0400000000000000" pitchFamily="34" charset="-128"/>
              <a:ea typeface="Yu Gothic" panose="020B0400000000000000" pitchFamily="34" charset="-128"/>
              <a:cs typeface="Times New Roman" charset="0"/>
            </a:endParaRPr>
          </a:p>
          <a:p>
            <a:pPr algn="just"/>
            <a:r>
              <a:rPr lang="ja-JP" altLang="en-US" sz="1400" kern="100">
                <a:latin typeface="Yu Gothic" panose="020B0400000000000000" pitchFamily="34" charset="-128"/>
                <a:ea typeface="Yu Gothic" panose="020B0400000000000000" pitchFamily="34" charset="-128"/>
                <a:cs typeface="Times New Roman" charset="0"/>
              </a:rPr>
              <a:t>＜入稿方法＞</a:t>
            </a:r>
            <a:endParaRPr lang="en-US" altLang="ja-JP" sz="1400" kern="100" dirty="0">
              <a:latin typeface="Yu Gothic" panose="020B0400000000000000" pitchFamily="34" charset="-128"/>
              <a:ea typeface="Yu Gothic" panose="020B0400000000000000" pitchFamily="34" charset="-128"/>
              <a:cs typeface="Times New Roman" charset="0"/>
            </a:endParaRPr>
          </a:p>
          <a:p>
            <a:pPr algn="just"/>
            <a:r>
              <a:rPr lang="en-US" altLang="ja-JP" sz="1400" kern="100" dirty="0">
                <a:latin typeface="Yu Gothic" panose="020B0400000000000000" pitchFamily="34" charset="-128"/>
                <a:ea typeface="Yu Gothic" panose="020B0400000000000000" pitchFamily="34" charset="-128"/>
                <a:cs typeface="Times New Roman" charset="0"/>
              </a:rPr>
              <a:t> </a:t>
            </a:r>
            <a:r>
              <a:rPr lang="ja-JP" altLang="en-US" sz="1400" kern="100">
                <a:latin typeface="Yu Gothic" panose="020B0400000000000000" pitchFamily="34" charset="-128"/>
                <a:ea typeface="Yu Gothic" panose="020B0400000000000000" pitchFamily="34" charset="-128"/>
                <a:cs typeface="Times New Roman" charset="0"/>
              </a:rPr>
              <a:t>データ入稿</a:t>
            </a:r>
            <a:r>
              <a:rPr lang="en-US" altLang="ja-JP" sz="1400" kern="100" dirty="0">
                <a:latin typeface="Yu Gothic" panose="020B0400000000000000" pitchFamily="34" charset="-128"/>
                <a:ea typeface="Yu Gothic" panose="020B0400000000000000" pitchFamily="34" charset="-128"/>
                <a:cs typeface="Times New Roman" charset="0"/>
              </a:rPr>
              <a:t> or CD-R</a:t>
            </a:r>
            <a:r>
              <a:rPr lang="ja-JP" altLang="en-US" sz="1400" kern="100">
                <a:latin typeface="Yu Gothic" panose="020B0400000000000000" pitchFamily="34" charset="-128"/>
                <a:ea typeface="Yu Gothic" panose="020B0400000000000000" pitchFamily="34" charset="-128"/>
                <a:cs typeface="Times New Roman" charset="0"/>
              </a:rPr>
              <a:t>等</a:t>
            </a:r>
            <a:endParaRPr lang="en-US" altLang="ja-JP" sz="1400" kern="100" dirty="0">
              <a:latin typeface="Yu Gothic" panose="020B0400000000000000" pitchFamily="34" charset="-128"/>
              <a:ea typeface="Yu Gothic" panose="020B0400000000000000" pitchFamily="34" charset="-128"/>
              <a:cs typeface="Times New Roman" charset="0"/>
            </a:endParaRPr>
          </a:p>
          <a:p>
            <a:pPr algn="just"/>
            <a:r>
              <a:rPr lang="ja-JP" altLang="en-US" sz="1400" kern="100">
                <a:latin typeface="Yu Gothic" panose="020B0400000000000000" pitchFamily="34" charset="-128"/>
                <a:ea typeface="Yu Gothic" panose="020B0400000000000000" pitchFamily="34" charset="-128"/>
                <a:cs typeface="Times New Roman" charset="0"/>
              </a:rPr>
              <a:t>＜アプリケーションのバージョン＞</a:t>
            </a:r>
          </a:p>
          <a:p>
            <a:pPr algn="just"/>
            <a:r>
              <a:rPr lang="en-US" altLang="ja-JP" sz="1400" kern="100" dirty="0">
                <a:latin typeface="Yu Gothic" panose="020B0400000000000000" pitchFamily="34" charset="-128"/>
                <a:ea typeface="Yu Gothic" panose="020B0400000000000000" pitchFamily="34" charset="-128"/>
                <a:cs typeface="Times New Roman" charset="0"/>
              </a:rPr>
              <a:t> </a:t>
            </a:r>
            <a:r>
              <a:rPr kumimoji="1" lang="en-US" altLang="ja-JP" sz="1400" dirty="0">
                <a:latin typeface="Yu Gothic" panose="020B0400000000000000" pitchFamily="34" charset="-128"/>
                <a:ea typeface="Yu Gothic" panose="020B0400000000000000" pitchFamily="34" charset="-128"/>
              </a:rPr>
              <a:t>Illustrator</a:t>
            </a:r>
            <a:r>
              <a:rPr lang="de-DE" altLang="ja-JP" sz="1400" kern="100" dirty="0">
                <a:latin typeface="Yu Gothic" panose="020B0400000000000000" pitchFamily="34" charset="-128"/>
                <a:ea typeface="Yu Gothic" panose="020B0400000000000000" pitchFamily="34" charset="-128"/>
                <a:cs typeface="Times New Roman" charset="0"/>
              </a:rPr>
              <a:t> / </a:t>
            </a:r>
            <a:r>
              <a:rPr lang="de-DE" altLang="ja-JP" sz="1400" kern="100" dirty="0" err="1">
                <a:latin typeface="Yu Gothic" panose="020B0400000000000000" pitchFamily="34" charset="-128"/>
                <a:ea typeface="Yu Gothic" panose="020B0400000000000000" pitchFamily="34" charset="-128"/>
                <a:cs typeface="Times New Roman" charset="0"/>
              </a:rPr>
              <a:t>photoshop</a:t>
            </a:r>
            <a:r>
              <a:rPr lang="de-DE" altLang="ja-JP" sz="1400" kern="100" dirty="0">
                <a:latin typeface="Yu Gothic" panose="020B0400000000000000" pitchFamily="34" charset="-128"/>
                <a:ea typeface="Yu Gothic" panose="020B0400000000000000" pitchFamily="34" charset="-128"/>
                <a:cs typeface="Times New Roman" charset="0"/>
              </a:rPr>
              <a:t>  CS6 </a:t>
            </a:r>
            <a:r>
              <a:rPr lang="de-DE" altLang="ja-JP" sz="1400" kern="100" dirty="0" err="1">
                <a:latin typeface="Yu Gothic" panose="020B0400000000000000" pitchFamily="34" charset="-128"/>
                <a:ea typeface="Yu Gothic" panose="020B0400000000000000" pitchFamily="34" charset="-128"/>
                <a:cs typeface="Times New Roman" charset="0"/>
              </a:rPr>
              <a:t>or</a:t>
            </a:r>
            <a:r>
              <a:rPr lang="de-DE" altLang="ja-JP" sz="1400" kern="100" dirty="0">
                <a:latin typeface="Yu Gothic" panose="020B0400000000000000" pitchFamily="34" charset="-128"/>
                <a:ea typeface="Yu Gothic" panose="020B0400000000000000" pitchFamily="34" charset="-128"/>
                <a:cs typeface="Times New Roman" charset="0"/>
              </a:rPr>
              <a:t> CC</a:t>
            </a:r>
          </a:p>
          <a:p>
            <a:pPr algn="just"/>
            <a:endParaRPr lang="ja-JP" altLang="ja-JP" sz="1400" kern="100" dirty="0">
              <a:latin typeface="Yu Gothic" panose="020B0400000000000000" pitchFamily="34" charset="-128"/>
              <a:ea typeface="Yu Gothic" panose="020B0400000000000000" pitchFamily="34" charset="-128"/>
              <a:cs typeface="Times New Roman" charset="0"/>
            </a:endParaRPr>
          </a:p>
          <a:p>
            <a:pPr algn="just">
              <a:tabLst>
                <a:tab pos="185738" algn="l"/>
              </a:tabLst>
            </a:pPr>
            <a:r>
              <a:rPr lang="en-US" altLang="ja-JP" sz="1400" kern="100" dirty="0">
                <a:latin typeface="Yu Gothic" panose="020B0400000000000000" pitchFamily="34" charset="-128"/>
                <a:ea typeface="Yu Gothic" panose="020B0400000000000000" pitchFamily="34" charset="-128"/>
                <a:cs typeface="Times New Roman" charset="0"/>
              </a:rPr>
              <a:t>&lt;</a:t>
            </a:r>
            <a:r>
              <a:rPr lang="ja-JP" altLang="ja-JP" sz="1400" kern="100">
                <a:latin typeface="Yu Gothic" panose="020B0400000000000000" pitchFamily="34" charset="-128"/>
                <a:ea typeface="Yu Gothic" panose="020B0400000000000000" pitchFamily="34" charset="-128"/>
                <a:cs typeface="Times New Roman" charset="0"/>
              </a:rPr>
              <a:t>注意点</a:t>
            </a:r>
            <a:r>
              <a:rPr lang="en-US" altLang="ja-JP" sz="1400" kern="100" dirty="0">
                <a:latin typeface="Yu Gothic" panose="020B0400000000000000" pitchFamily="34" charset="-128"/>
                <a:ea typeface="Yu Gothic" panose="020B0400000000000000" pitchFamily="34" charset="-128"/>
                <a:cs typeface="Times New Roman" charset="0"/>
              </a:rPr>
              <a:t>&gt;</a:t>
            </a:r>
          </a:p>
          <a:p>
            <a:pPr algn="just">
              <a:tabLst>
                <a:tab pos="185738" algn="l"/>
              </a:tabLst>
            </a:pPr>
            <a:r>
              <a:rPr lang="en-US" altLang="ja-JP" sz="1400" kern="100" dirty="0">
                <a:latin typeface="Yu Gothic" panose="020B0400000000000000" pitchFamily="34" charset="-128"/>
                <a:ea typeface="Yu Gothic" panose="020B0400000000000000" pitchFamily="34" charset="-128"/>
                <a:cs typeface="Times New Roman" charset="0"/>
              </a:rPr>
              <a:t> </a:t>
            </a:r>
            <a:r>
              <a:rPr lang="ja-JP" altLang="ja-JP" sz="1400" kern="0">
                <a:latin typeface="Yu Gothic" panose="020B0400000000000000" pitchFamily="34" charset="-128"/>
                <a:ea typeface="Yu Gothic" panose="020B0400000000000000" pitchFamily="34" charset="-128"/>
                <a:cs typeface="ＭＳ Ｐゴシック" charset="-128"/>
              </a:rPr>
              <a:t>入稿</a:t>
            </a:r>
            <a:r>
              <a:rPr lang="ja-JP" altLang="ja-JP" sz="1400" kern="0" dirty="0">
                <a:latin typeface="Yu Gothic" panose="020B0400000000000000" pitchFamily="34" charset="-128"/>
                <a:ea typeface="Yu Gothic" panose="020B0400000000000000" pitchFamily="34" charset="-128"/>
                <a:cs typeface="ＭＳ Ｐゴシック" charset="-128"/>
              </a:rPr>
              <a:t>の段階で使用ＯＳ、ソフト</a:t>
            </a:r>
            <a:r>
              <a:rPr lang="ja-JP" altLang="ja-JP" sz="1400" kern="0">
                <a:latin typeface="Yu Gothic" panose="020B0400000000000000" pitchFamily="34" charset="-128"/>
                <a:ea typeface="Yu Gothic" panose="020B0400000000000000" pitchFamily="34" charset="-128"/>
                <a:cs typeface="ＭＳ Ｐゴシック" charset="-128"/>
              </a:rPr>
              <a:t>のバージョン</a:t>
            </a:r>
            <a:r>
              <a:rPr lang="ja-JP" altLang="en-US" sz="1400" kern="0">
                <a:latin typeface="Yu Gothic" panose="020B0400000000000000" pitchFamily="34" charset="-128"/>
                <a:ea typeface="Yu Gothic" panose="020B0400000000000000" pitchFamily="34" charset="-128"/>
                <a:cs typeface="ＭＳ Ｐゴシック" charset="-128"/>
              </a:rPr>
              <a:t>を</a:t>
            </a:r>
            <a:r>
              <a:rPr lang="ja-JP" altLang="ja-JP" sz="1400" kern="0">
                <a:latin typeface="Yu Gothic" panose="020B0400000000000000" pitchFamily="34" charset="-128"/>
                <a:ea typeface="Yu Gothic" panose="020B0400000000000000" pitchFamily="34" charset="-128"/>
                <a:cs typeface="ＭＳ Ｐゴシック" charset="-128"/>
              </a:rPr>
              <a:t>明記</a:t>
            </a:r>
            <a:r>
              <a:rPr lang="ja-JP" altLang="en-US" sz="1400" kern="0">
                <a:latin typeface="Yu Gothic" panose="020B0400000000000000" pitchFamily="34" charset="-128"/>
                <a:ea typeface="Yu Gothic" panose="020B0400000000000000" pitchFamily="34" charset="-128"/>
                <a:cs typeface="ＭＳ Ｐゴシック" charset="-128"/>
              </a:rPr>
              <a:t>してください。</a:t>
            </a:r>
            <a:endParaRPr lang="en-US" altLang="ja-JP" sz="1400" kern="100" dirty="0">
              <a:latin typeface="Yu Gothic" panose="020B0400000000000000" pitchFamily="34" charset="-128"/>
              <a:ea typeface="Yu Gothic" panose="020B0400000000000000" pitchFamily="34" charset="-128"/>
              <a:cs typeface="Times New Roman" charset="0"/>
            </a:endParaRPr>
          </a:p>
          <a:p>
            <a:pPr algn="just">
              <a:tabLst>
                <a:tab pos="185738" algn="l"/>
              </a:tabLst>
            </a:pPr>
            <a:r>
              <a:rPr lang="en-US" altLang="ja-JP" sz="1400" kern="100" dirty="0">
                <a:latin typeface="Yu Gothic" panose="020B0400000000000000" pitchFamily="34" charset="-128"/>
                <a:ea typeface="Yu Gothic" panose="020B0400000000000000" pitchFamily="34" charset="-128"/>
                <a:cs typeface="Times New Roman" charset="0"/>
              </a:rPr>
              <a:t> </a:t>
            </a:r>
            <a:r>
              <a:rPr lang="ja-JP" altLang="ja-JP" sz="1400" kern="0">
                <a:latin typeface="Yu Gothic" panose="020B0400000000000000" pitchFamily="34" charset="-128"/>
                <a:ea typeface="Yu Gothic" panose="020B0400000000000000" pitchFamily="34" charset="-128"/>
                <a:cs typeface="ＭＳ Ｐゴシック" charset="-128"/>
              </a:rPr>
              <a:t>画像</a:t>
            </a:r>
            <a:r>
              <a:rPr lang="ja-JP" altLang="ja-JP" sz="1400" kern="0" dirty="0">
                <a:latin typeface="Yu Gothic" panose="020B0400000000000000" pitchFamily="34" charset="-128"/>
                <a:ea typeface="Yu Gothic" panose="020B0400000000000000" pitchFamily="34" charset="-128"/>
                <a:cs typeface="ＭＳ Ｐゴシック" charset="-128"/>
              </a:rPr>
              <a:t>を埋め込んでいる場合も写真データ</a:t>
            </a:r>
            <a:r>
              <a:rPr lang="ja-JP" altLang="ja-JP" sz="1400" kern="100" dirty="0">
                <a:latin typeface="Yu Gothic" panose="020B0400000000000000" pitchFamily="34" charset="-128"/>
                <a:ea typeface="Yu Gothic" panose="020B0400000000000000" pitchFamily="34" charset="-128"/>
                <a:cs typeface="Times New Roman" charset="0"/>
              </a:rPr>
              <a:t>ー</a:t>
            </a:r>
            <a:r>
              <a:rPr lang="ja-JP" altLang="ja-JP" sz="1400" kern="0">
                <a:latin typeface="Yu Gothic" panose="020B0400000000000000" pitchFamily="34" charset="-128"/>
                <a:ea typeface="Yu Gothic" panose="020B0400000000000000" pitchFamily="34" charset="-128"/>
                <a:cs typeface="ＭＳ Ｐゴシック" charset="-128"/>
              </a:rPr>
              <a:t>の添付</a:t>
            </a:r>
            <a:r>
              <a:rPr lang="ja-JP" altLang="en-US" sz="1400" kern="0">
                <a:latin typeface="Yu Gothic" panose="020B0400000000000000" pitchFamily="34" charset="-128"/>
                <a:ea typeface="Yu Gothic" panose="020B0400000000000000" pitchFamily="34" charset="-128"/>
                <a:cs typeface="ＭＳ Ｐゴシック" charset="-128"/>
              </a:rPr>
              <a:t>してください</a:t>
            </a:r>
            <a:r>
              <a:rPr lang="ja-JP" altLang="ja-JP" sz="1400" kern="0">
                <a:latin typeface="Yu Gothic" panose="020B0400000000000000" pitchFamily="34" charset="-128"/>
                <a:ea typeface="Yu Gothic" panose="020B0400000000000000" pitchFamily="34" charset="-128"/>
                <a:cs typeface="ＭＳ Ｐゴシック" charset="-128"/>
              </a:rPr>
              <a:t>。</a:t>
            </a:r>
            <a:endParaRPr lang="en-US" altLang="ja-JP" sz="1400" kern="100" dirty="0">
              <a:latin typeface="Yu Gothic" panose="020B0400000000000000" pitchFamily="34" charset="-128"/>
              <a:ea typeface="Yu Gothic" panose="020B0400000000000000" pitchFamily="34" charset="-128"/>
              <a:cs typeface="Times New Roman" charset="0"/>
            </a:endParaRPr>
          </a:p>
          <a:p>
            <a:pPr algn="just">
              <a:tabLst>
                <a:tab pos="185738" algn="l"/>
              </a:tabLst>
            </a:pPr>
            <a:r>
              <a:rPr lang="en-US" altLang="ja-JP" sz="1400" kern="100" dirty="0">
                <a:latin typeface="Yu Gothic" panose="020B0400000000000000" pitchFamily="34" charset="-128"/>
                <a:ea typeface="Yu Gothic" panose="020B0400000000000000" pitchFamily="34" charset="-128"/>
                <a:cs typeface="Times New Roman" charset="0"/>
              </a:rPr>
              <a:t> </a:t>
            </a:r>
            <a:r>
              <a:rPr lang="ja-JP" altLang="en-US" sz="1400" kern="0">
                <a:latin typeface="Yu Gothic" panose="020B0400000000000000" pitchFamily="34" charset="-128"/>
                <a:ea typeface="Yu Gothic" panose="020B0400000000000000" pitchFamily="34" charset="-128"/>
                <a:cs typeface="ＭＳ Ｐゴシック" charset="-128"/>
              </a:rPr>
              <a:t>原寸で（元データ）</a:t>
            </a:r>
            <a:r>
              <a:rPr lang="en-US" altLang="ja-JP" sz="1400" kern="0" dirty="0">
                <a:latin typeface="Yu Gothic" panose="020B0400000000000000" pitchFamily="34" charset="-128"/>
                <a:ea typeface="Yu Gothic" panose="020B0400000000000000" pitchFamily="34" charset="-128"/>
                <a:cs typeface="ＭＳ Ｐゴシック" charset="-128"/>
              </a:rPr>
              <a:t>100dpi</a:t>
            </a:r>
            <a:r>
              <a:rPr lang="ja-JP" altLang="en-US" sz="1400" kern="0">
                <a:latin typeface="Yu Gothic" panose="020B0400000000000000" pitchFamily="34" charset="-128"/>
                <a:ea typeface="Yu Gothic" panose="020B0400000000000000" pitchFamily="34" charset="-128"/>
                <a:cs typeface="ＭＳ Ｐゴシック" charset="-128"/>
              </a:rPr>
              <a:t>以上。</a:t>
            </a:r>
            <a:endParaRPr lang="en-US" altLang="ja-JP" sz="1400" kern="0" dirty="0">
              <a:latin typeface="Yu Gothic" panose="020B0400000000000000" pitchFamily="34" charset="-128"/>
              <a:ea typeface="Yu Gothic" panose="020B0400000000000000" pitchFamily="34" charset="-128"/>
              <a:cs typeface="ＭＳ Ｐゴシック" charset="-128"/>
            </a:endParaRPr>
          </a:p>
        </p:txBody>
      </p:sp>
      <p:graphicFrame>
        <p:nvGraphicFramePr>
          <p:cNvPr id="32" name="表 31">
            <a:extLst>
              <a:ext uri="{FF2B5EF4-FFF2-40B4-BE49-F238E27FC236}">
                <a16:creationId xmlns:a16="http://schemas.microsoft.com/office/drawing/2014/main" id="{AB7F720F-7650-024E-B71C-6A9FCDB10E55}"/>
              </a:ext>
            </a:extLst>
          </p:cNvPr>
          <p:cNvGraphicFramePr>
            <a:graphicFrameLocks noGrp="1"/>
          </p:cNvGraphicFramePr>
          <p:nvPr/>
        </p:nvGraphicFramePr>
        <p:xfrm>
          <a:off x="4299529" y="5269424"/>
          <a:ext cx="4480286" cy="1234521"/>
        </p:xfrm>
        <a:graphic>
          <a:graphicData uri="http://schemas.openxmlformats.org/drawingml/2006/table">
            <a:tbl>
              <a:tblPr firstRow="1" bandRow="1">
                <a:tableStyleId>{5C22544A-7EE6-4342-B048-85BDC9FD1C3A}</a:tableStyleId>
              </a:tblPr>
              <a:tblGrid>
                <a:gridCol w="1076992">
                  <a:extLst>
                    <a:ext uri="{9D8B030D-6E8A-4147-A177-3AD203B41FA5}">
                      <a16:colId xmlns:a16="http://schemas.microsoft.com/office/drawing/2014/main" val="996909353"/>
                    </a:ext>
                  </a:extLst>
                </a:gridCol>
                <a:gridCol w="3403294">
                  <a:extLst>
                    <a:ext uri="{9D8B030D-6E8A-4147-A177-3AD203B41FA5}">
                      <a16:colId xmlns:a16="http://schemas.microsoft.com/office/drawing/2014/main" val="1965000895"/>
                    </a:ext>
                  </a:extLst>
                </a:gridCol>
              </a:tblGrid>
              <a:tr h="6125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de-DE" altLang="ja-JP" sz="1000" b="1" dirty="0">
                          <a:latin typeface="Yu Gothic" panose="020B0400000000000000" pitchFamily="34" charset="-128"/>
                          <a:ea typeface="Yu Gothic" panose="020B0400000000000000" pitchFamily="34" charset="-128"/>
                        </a:rPr>
                        <a:t>Adobe Illustrator</a:t>
                      </a:r>
                      <a:endParaRPr kumimoji="1" lang="ja-JP" altLang="en-US" sz="1000" b="1">
                        <a:latin typeface="Yu Gothic" panose="020B0400000000000000" pitchFamily="34" charset="-128"/>
                        <a:ea typeface="Yu Gothic" panose="020B0400000000000000" pitchFamily="34" charset="-128"/>
                      </a:endParaRPr>
                    </a:p>
                  </a:txBody>
                  <a:tcPr marL="73371" marR="73371" marT="36685" marB="36685" anchor="ct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Yu Gothic" panose="020B0400000000000000" pitchFamily="34" charset="-128"/>
                          <a:ea typeface="Yu Gothic" panose="020B0400000000000000" pitchFamily="34" charset="-128"/>
                        </a:rPr>
                        <a:t>文字は全てアウトライン </a:t>
                      </a:r>
                      <a:endParaRPr kumimoji="1" lang="en-US" altLang="ja-JP" sz="900" b="0" dirty="0">
                        <a:solidFill>
                          <a:schemeClr val="tx1"/>
                        </a:solidFill>
                        <a:latin typeface="Yu Gothic" panose="020B0400000000000000" pitchFamily="34" charset="-128"/>
                        <a:ea typeface="Yu Gothic" panose="020B0400000000000000"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Yu Gothic" panose="020B0400000000000000" pitchFamily="34" charset="-128"/>
                          <a:ea typeface="Yu Gothic" panose="020B0400000000000000" pitchFamily="34" charset="-128"/>
                        </a:rPr>
                        <a:t>オーバープリントは使用しないでください。</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Yu Gothic" panose="020B0400000000000000" pitchFamily="34" charset="-128"/>
                          <a:ea typeface="Yu Gothic" panose="020B0400000000000000" pitchFamily="34" charset="-128"/>
                        </a:rPr>
                        <a:t>.eps</a:t>
                      </a:r>
                      <a:r>
                        <a:rPr kumimoji="1" lang="ja-JP" altLang="en-US" sz="900" b="0">
                          <a:solidFill>
                            <a:schemeClr val="tx1"/>
                          </a:solidFill>
                          <a:latin typeface="Yu Gothic" panose="020B0400000000000000" pitchFamily="34" charset="-128"/>
                          <a:ea typeface="Yu Gothic" panose="020B0400000000000000" pitchFamily="34" charset="-128"/>
                        </a:rPr>
                        <a:t>または</a:t>
                      </a:r>
                      <a:r>
                        <a:rPr kumimoji="1" lang="en-US" altLang="ja-JP" sz="900" b="0" dirty="0">
                          <a:solidFill>
                            <a:schemeClr val="tx1"/>
                          </a:solidFill>
                          <a:latin typeface="Yu Gothic" panose="020B0400000000000000" pitchFamily="34" charset="-128"/>
                          <a:ea typeface="Yu Gothic" panose="020B0400000000000000" pitchFamily="34" charset="-128"/>
                        </a:rPr>
                        <a:t>.</a:t>
                      </a:r>
                      <a:r>
                        <a:rPr kumimoji="1" lang="en-US" altLang="ja-JP" sz="900" b="0" dirty="0" err="1">
                          <a:solidFill>
                            <a:schemeClr val="tx1"/>
                          </a:solidFill>
                          <a:latin typeface="Yu Gothic" panose="020B0400000000000000" pitchFamily="34" charset="-128"/>
                          <a:ea typeface="Yu Gothic" panose="020B0400000000000000" pitchFamily="34" charset="-128"/>
                        </a:rPr>
                        <a:t>ai</a:t>
                      </a:r>
                      <a:r>
                        <a:rPr kumimoji="1" lang="ja-JP" altLang="en-US" sz="900" b="0">
                          <a:solidFill>
                            <a:schemeClr val="tx1"/>
                          </a:solidFill>
                          <a:latin typeface="Yu Gothic" panose="020B0400000000000000" pitchFamily="34" charset="-128"/>
                          <a:ea typeface="Yu Gothic" panose="020B0400000000000000" pitchFamily="34" charset="-128"/>
                        </a:rPr>
                        <a:t>形式で保存。拡張子は必ずつけてください。</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Yu Gothic" panose="020B0400000000000000" pitchFamily="34" charset="-128"/>
                          <a:ea typeface="Yu Gothic" panose="020B0400000000000000" pitchFamily="34" charset="-128"/>
                        </a:rPr>
                        <a:t>ＣＭＹＫを使用。</a:t>
                      </a:r>
                    </a:p>
                  </a:txBody>
                  <a:tcPr marL="73371" marR="73371" marT="36685" marB="36685" anchor="ctr">
                    <a:solidFill>
                      <a:schemeClr val="bg1">
                        <a:lumMod val="85000"/>
                      </a:schemeClr>
                    </a:solidFill>
                  </a:tcPr>
                </a:tc>
                <a:extLst>
                  <a:ext uri="{0D108BD9-81ED-4DB2-BD59-A6C34878D82A}">
                    <a16:rowId xmlns:a16="http://schemas.microsoft.com/office/drawing/2014/main" val="3518931575"/>
                  </a:ext>
                </a:extLst>
              </a:tr>
              <a:tr h="6125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de-DE" altLang="ja-JP" sz="1000" b="1">
                          <a:solidFill>
                            <a:schemeClr val="bg1"/>
                          </a:solidFill>
                          <a:latin typeface="Yu Gothic" panose="020B0400000000000000" pitchFamily="34" charset="-128"/>
                          <a:ea typeface="Yu Gothic" panose="020B0400000000000000" pitchFamily="34" charset="-128"/>
                        </a:rPr>
                        <a:t>Adobe Photoshop</a:t>
                      </a:r>
                      <a:endParaRPr kumimoji="1" lang="ja-JP" altLang="en-US" sz="1000" b="1">
                        <a:solidFill>
                          <a:schemeClr val="bg1"/>
                        </a:solidFill>
                        <a:latin typeface="Yu Gothic" panose="020B0400000000000000" pitchFamily="34" charset="-128"/>
                        <a:ea typeface="Yu Gothic" panose="020B0400000000000000" pitchFamily="34" charset="-128"/>
                      </a:endParaRPr>
                    </a:p>
                  </a:txBody>
                  <a:tcPr marL="73371" marR="73371" marT="36685" marB="36685" anchor="ct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panose="020B0400000000000000" pitchFamily="34" charset="-128"/>
                          <a:ea typeface="Yu Gothic" panose="020B0400000000000000" pitchFamily="34" charset="-128"/>
                        </a:rPr>
                        <a:t>原寸でデーターを作成した場合、</a:t>
                      </a:r>
                      <a:r>
                        <a:rPr kumimoji="1" lang="en-US" altLang="ja-JP" sz="900" b="0" dirty="0">
                          <a:latin typeface="Yu Gothic" panose="020B0400000000000000" pitchFamily="34" charset="-128"/>
                          <a:ea typeface="Yu Gothic" panose="020B0400000000000000" pitchFamily="34" charset="-128"/>
                        </a:rPr>
                        <a:t>100dpi</a:t>
                      </a:r>
                      <a:r>
                        <a:rPr kumimoji="1" lang="ja-JP" altLang="en-US" sz="900" b="0">
                          <a:latin typeface="Yu Gothic" panose="020B0400000000000000" pitchFamily="34" charset="-128"/>
                          <a:ea typeface="Yu Gothic" panose="020B0400000000000000" pitchFamily="34" charset="-128"/>
                        </a:rPr>
                        <a:t>以上。</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panose="020B0400000000000000" pitchFamily="34" charset="-128"/>
                          <a:ea typeface="Yu Gothic" panose="020B0400000000000000" pitchFamily="34" charset="-128"/>
                        </a:rPr>
                        <a:t>写真データは</a:t>
                      </a:r>
                      <a:r>
                        <a:rPr kumimoji="1" lang="en-US" altLang="ja-JP" sz="900" b="0" dirty="0">
                          <a:latin typeface="Yu Gothic" panose="020B0400000000000000" pitchFamily="34" charset="-128"/>
                          <a:ea typeface="Yu Gothic" panose="020B0400000000000000" pitchFamily="34" charset="-128"/>
                        </a:rPr>
                        <a:t>Illustrator</a:t>
                      </a:r>
                      <a:r>
                        <a:rPr kumimoji="1" lang="ja-JP" altLang="en-US" sz="900" b="0">
                          <a:latin typeface="Yu Gothic" panose="020B0400000000000000" pitchFamily="34" charset="-128"/>
                          <a:ea typeface="Yu Gothic" panose="020B0400000000000000" pitchFamily="34" charset="-128"/>
                        </a:rPr>
                        <a:t>へのリンクをお願いします。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Yu Gothic" panose="020B0400000000000000" pitchFamily="34" charset="-128"/>
                          <a:ea typeface="Yu Gothic" panose="020B0400000000000000" pitchFamily="34" charset="-128"/>
                        </a:rPr>
                        <a:t>ＣＭＹＫを使用。</a:t>
                      </a:r>
                    </a:p>
                  </a:txBody>
                  <a:tcPr marL="73371" marR="73371" marT="36685" marB="36685" anchor="ctr">
                    <a:solidFill>
                      <a:schemeClr val="bg1">
                        <a:lumMod val="85000"/>
                      </a:schemeClr>
                    </a:solidFill>
                  </a:tcPr>
                </a:tc>
                <a:extLst>
                  <a:ext uri="{0D108BD9-81ED-4DB2-BD59-A6C34878D82A}">
                    <a16:rowId xmlns:a16="http://schemas.microsoft.com/office/drawing/2014/main" val="3206370726"/>
                  </a:ext>
                </a:extLst>
              </a:tr>
            </a:tbl>
          </a:graphicData>
        </a:graphic>
      </p:graphicFrame>
    </p:spTree>
    <p:extLst>
      <p:ext uri="{BB962C8B-B14F-4D97-AF65-F5344CB8AC3E}">
        <p14:creationId xmlns:p14="http://schemas.microsoft.com/office/powerpoint/2010/main" val="199856025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550</Words>
  <Application>Microsoft Macintosh PowerPoint</Application>
  <PresentationFormat>ワイド画面</PresentationFormat>
  <Paragraphs>75</Paragraphs>
  <Slides>5</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Yu Gothic</vt:lpstr>
      <vt:lpstr>Yu Gothic</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dc:creator>
  <cp:lastModifiedBy>阿部 一成</cp:lastModifiedBy>
  <cp:revision>20</cp:revision>
  <cp:lastPrinted>2022-06-03T01:01:33Z</cp:lastPrinted>
  <dcterms:created xsi:type="dcterms:W3CDTF">2022-02-17T23:40:40Z</dcterms:created>
  <dcterms:modified xsi:type="dcterms:W3CDTF">2022-11-20T10:36:30Z</dcterms:modified>
</cp:coreProperties>
</file>